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1E50F-9F99-4ECF-8E5D-6567DF3D5CB0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7BF17-DCAC-463E-9C5D-87D729FB2C4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7BF17-DCAC-463E-9C5D-87D729FB2C4D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D29A3-8183-4DF1-92A6-37A91D50BF6B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B38FB-E7A9-4113-94C7-6F92CAC8B81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>
                <a:latin typeface="Arial Narrow" pitchFamily="34" charset="0"/>
              </a:rPr>
              <a:t>	UNIT 4: PROGRAMMING LOGIC CONTROLLERS 	   12</a:t>
            </a:r>
            <a:endParaRPr lang="en-IN" dirty="0">
              <a:latin typeface="Arial Narrow" pitchFamily="34" charset="0"/>
            </a:endParaRPr>
          </a:p>
          <a:p>
            <a:pPr algn="just">
              <a:buNone/>
            </a:pPr>
            <a:r>
              <a:rPr lang="en-IN" dirty="0">
                <a:latin typeface="Arial Narrow" pitchFamily="34" charset="0"/>
              </a:rPr>
              <a:t>	Programmable Logic Controllers – Basic Structure – Input / Output Processing – Programming – Mnemonics – Timers, Internal relays and counters – Shift Registers – Master and Jump Controls – Data Handling – </a:t>
            </a:r>
            <a:r>
              <a:rPr lang="en-IN" dirty="0" err="1">
                <a:latin typeface="Arial Narrow" pitchFamily="34" charset="0"/>
              </a:rPr>
              <a:t>Analogs</a:t>
            </a:r>
            <a:r>
              <a:rPr lang="en-IN" dirty="0">
                <a:latin typeface="Arial Narrow" pitchFamily="34" charset="0"/>
              </a:rPr>
              <a:t> Input / Output – Selection of a PLC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4040188" cy="500066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NOT Logic Function: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4290"/>
            <a:ext cx="4041775" cy="425448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dirty="0"/>
              <a:t>NAND Logic Function: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4207"/>
          <a:stretch>
            <a:fillRect/>
          </a:stretch>
        </p:blipFill>
        <p:spPr bwMode="auto">
          <a:xfrm>
            <a:off x="18094" y="928670"/>
            <a:ext cx="455390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857232"/>
            <a:ext cx="450056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428868"/>
            <a:ext cx="435768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142852"/>
            <a:ext cx="4040188" cy="428628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dirty="0"/>
              <a:t>NOR Logic Function: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6314" y="71414"/>
            <a:ext cx="4214810" cy="4254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N" dirty="0"/>
              <a:t>Exclusive OR (XOR) Logic Function: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5461" r="3336"/>
          <a:stretch>
            <a:fillRect/>
          </a:stretch>
        </p:blipFill>
        <p:spPr bwMode="auto">
          <a:xfrm>
            <a:off x="142844" y="714356"/>
            <a:ext cx="47863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 l="3749" r="2500" b="4200"/>
          <a:stretch>
            <a:fillRect/>
          </a:stretch>
        </p:blipFill>
        <p:spPr bwMode="auto">
          <a:xfrm>
            <a:off x="0" y="2500306"/>
            <a:ext cx="450056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 l="4918" r="8196"/>
          <a:stretch>
            <a:fillRect/>
          </a:stretch>
        </p:blipFill>
        <p:spPr bwMode="auto">
          <a:xfrm>
            <a:off x="4857752" y="2428868"/>
            <a:ext cx="414337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28604"/>
            <a:ext cx="4286248" cy="213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Latching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357850"/>
          </a:xfrm>
        </p:spPr>
        <p:txBody>
          <a:bodyPr/>
          <a:lstStyle/>
          <a:p>
            <a:pPr algn="just">
              <a:buNone/>
            </a:pPr>
            <a:r>
              <a:rPr lang="en-IN" dirty="0">
                <a:latin typeface="Arial Narrow" pitchFamily="34" charset="0"/>
              </a:rPr>
              <a:t>		It is the instructions that use </a:t>
            </a:r>
            <a:r>
              <a:rPr lang="en-IN" b="1" dirty="0">
                <a:latin typeface="Arial Narrow" pitchFamily="34" charset="0"/>
              </a:rPr>
              <a:t>momentary switches </a:t>
            </a:r>
            <a:r>
              <a:rPr lang="en-IN" dirty="0">
                <a:latin typeface="Arial Narrow" pitchFamily="34" charset="0"/>
              </a:rPr>
              <a:t>and program the </a:t>
            </a:r>
            <a:r>
              <a:rPr lang="en-IN" b="1" dirty="0">
                <a:latin typeface="Arial Narrow" pitchFamily="34" charset="0"/>
              </a:rPr>
              <a:t>PLC</a:t>
            </a:r>
            <a:r>
              <a:rPr lang="en-IN" dirty="0">
                <a:latin typeface="Arial Narrow" pitchFamily="34" charset="0"/>
              </a:rPr>
              <a:t> so that when we </a:t>
            </a:r>
            <a:r>
              <a:rPr lang="en-IN" b="1" dirty="0">
                <a:latin typeface="Arial Narrow" pitchFamily="34" charset="0"/>
              </a:rPr>
              <a:t>push one the output turns on </a:t>
            </a:r>
            <a:r>
              <a:rPr lang="en-IN" dirty="0">
                <a:latin typeface="Arial Narrow" pitchFamily="34" charset="0"/>
              </a:rPr>
              <a:t>and when </a:t>
            </a:r>
            <a:r>
              <a:rPr lang="en-IN" b="1" dirty="0">
                <a:latin typeface="Arial Narrow" pitchFamily="34" charset="0"/>
              </a:rPr>
              <a:t>we push another the output turns off</a:t>
            </a:r>
            <a:r>
              <a:rPr lang="en-IN" dirty="0">
                <a:latin typeface="Arial Narrow" pitchFamily="34" charset="0"/>
              </a:rPr>
              <a:t>. This would be the function of a </a:t>
            </a:r>
            <a:r>
              <a:rPr lang="en-IN" b="1" dirty="0">
                <a:latin typeface="Arial Narrow" pitchFamily="34" charset="0"/>
              </a:rPr>
              <a:t>latching</a:t>
            </a:r>
            <a:r>
              <a:rPr lang="en-IN" dirty="0">
                <a:latin typeface="Arial Narrow" pitchFamily="34" charset="0"/>
              </a:rPr>
              <a:t> instruction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876"/>
            <a:ext cx="773316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60324"/>
            <a:ext cx="8229600" cy="725470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TIMER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00034" y="642918"/>
            <a:ext cx="8429684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en-IN" sz="2400" dirty="0">
              <a:latin typeface="Arial Narrow" pitchFamily="34" charset="0"/>
            </a:endParaRPr>
          </a:p>
          <a:p>
            <a:pPr algn="just"/>
            <a:r>
              <a:rPr lang="en-IN" sz="2400" dirty="0">
                <a:latin typeface="Arial Narrow" pitchFamily="34" charset="0"/>
              </a:rPr>
              <a:t>It is a </a:t>
            </a:r>
            <a:r>
              <a:rPr lang="en-IN" sz="2400" b="1" dirty="0">
                <a:latin typeface="Arial Narrow" pitchFamily="34" charset="0"/>
              </a:rPr>
              <a:t>special counter ladder function </a:t>
            </a:r>
            <a:r>
              <a:rPr lang="en-IN" sz="2400" dirty="0">
                <a:latin typeface="Arial Narrow" pitchFamily="34" charset="0"/>
              </a:rPr>
              <a:t>that allows the PLC to perform </a:t>
            </a:r>
            <a:r>
              <a:rPr lang="en-IN" sz="2400" b="1" dirty="0">
                <a:latin typeface="Arial Narrow" pitchFamily="34" charset="0"/>
              </a:rPr>
              <a:t>timing operations </a:t>
            </a:r>
            <a:r>
              <a:rPr lang="en-IN" sz="2400" dirty="0">
                <a:latin typeface="Arial Narrow" pitchFamily="34" charset="0"/>
              </a:rPr>
              <a:t>based on </a:t>
            </a:r>
            <a:r>
              <a:rPr lang="en-IN" sz="2400" b="1" dirty="0">
                <a:latin typeface="Arial Narrow" pitchFamily="34" charset="0"/>
              </a:rPr>
              <a:t>a precise internal clock.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8" y="2071678"/>
            <a:ext cx="385762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l="5405" t="13698" b="4315"/>
          <a:stretch>
            <a:fillRect/>
          </a:stretch>
        </p:blipFill>
        <p:spPr bwMode="auto">
          <a:xfrm>
            <a:off x="4071934" y="2643182"/>
            <a:ext cx="500062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Placeholder 2"/>
          <p:cNvSpPr txBox="1">
            <a:spLocks/>
          </p:cNvSpPr>
          <p:nvPr/>
        </p:nvSpPr>
        <p:spPr>
          <a:xfrm>
            <a:off x="4000496" y="2071678"/>
            <a:ext cx="3397246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en-IN" sz="2800" b="1" dirty="0">
                <a:latin typeface="Arial Narrow" pitchFamily="34" charset="0"/>
              </a:rPr>
              <a:t>Delay ON Timers: 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71934" y="6072206"/>
            <a:ext cx="47149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latin typeface="Arial Narrow" pitchFamily="34" charset="0"/>
              </a:rPr>
              <a:t>TON </a:t>
            </a:r>
            <a:r>
              <a:rPr lang="en-IN" sz="2000" dirty="0">
                <a:latin typeface="Arial Narrow" pitchFamily="34" charset="0"/>
              </a:rPr>
              <a:t>is used to denote ON-delay.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14282" y="463543"/>
            <a:ext cx="4040188" cy="536565"/>
          </a:xfrm>
        </p:spPr>
        <p:txBody>
          <a:bodyPr>
            <a:normAutofit/>
          </a:bodyPr>
          <a:lstStyle/>
          <a:p>
            <a:r>
              <a:rPr lang="en-IN" dirty="0"/>
              <a:t>Delay OFF Timers: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000628" y="500042"/>
            <a:ext cx="3756023" cy="500066"/>
          </a:xfrm>
        </p:spPr>
        <p:txBody>
          <a:bodyPr>
            <a:normAutofit/>
          </a:bodyPr>
          <a:lstStyle/>
          <a:p>
            <a:r>
              <a:rPr lang="en-IN" dirty="0"/>
              <a:t>Pulse Timers: 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4255" r="2788"/>
          <a:stretch>
            <a:fillRect/>
          </a:stretch>
        </p:blipFill>
        <p:spPr bwMode="auto">
          <a:xfrm>
            <a:off x="71438" y="1142984"/>
            <a:ext cx="450056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71438" y="4572008"/>
            <a:ext cx="4000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  <a:p>
            <a:r>
              <a:rPr lang="en-IN" sz="2400" dirty="0">
                <a:latin typeface="Arial Narrow" pitchFamily="34" charset="0"/>
              </a:rPr>
              <a:t>TOF is used to denote OFF-delay</a:t>
            </a:r>
            <a:r>
              <a:rPr lang="en-IN" dirty="0"/>
              <a:t>. 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 t="3707" b="7317"/>
          <a:stretch>
            <a:fillRect/>
          </a:stretch>
        </p:blipFill>
        <p:spPr bwMode="auto">
          <a:xfrm>
            <a:off x="4714876" y="1214422"/>
            <a:ext cx="431753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0"/>
            <a:ext cx="4040188" cy="639762"/>
          </a:xfrm>
        </p:spPr>
        <p:txBody>
          <a:bodyPr/>
          <a:lstStyle/>
          <a:p>
            <a:r>
              <a:rPr lang="en-IN" dirty="0">
                <a:latin typeface="Arial Narrow" pitchFamily="34" charset="0"/>
              </a:rPr>
              <a:t>Cascaded Timers: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29124" y="142852"/>
            <a:ext cx="4041775" cy="496886"/>
          </a:xfrm>
        </p:spPr>
        <p:txBody>
          <a:bodyPr/>
          <a:lstStyle/>
          <a:p>
            <a:pPr algn="just"/>
            <a:r>
              <a:rPr lang="en-IN" dirty="0">
                <a:latin typeface="Arial Narrow" pitchFamily="34" charset="0"/>
              </a:rPr>
              <a:t>ON – OFF Cycle Timer: 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8999" b="7317"/>
          <a:stretch>
            <a:fillRect/>
          </a:stretch>
        </p:blipFill>
        <p:spPr bwMode="auto">
          <a:xfrm>
            <a:off x="166625" y="928670"/>
            <a:ext cx="433393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4071942"/>
            <a:ext cx="42148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>
                <a:latin typeface="Arial Narrow" pitchFamily="34" charset="0"/>
              </a:rPr>
              <a:t>Timers are linked together to </a:t>
            </a:r>
            <a:r>
              <a:rPr lang="en-IN" b="1" dirty="0">
                <a:latin typeface="Arial Narrow" pitchFamily="34" charset="0"/>
              </a:rPr>
              <a:t>give longer delay times </a:t>
            </a:r>
            <a:r>
              <a:rPr lang="en-IN" dirty="0">
                <a:latin typeface="Arial Narrow" pitchFamily="34" charset="0"/>
              </a:rPr>
              <a:t>which is easily achieved than just one timer. 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 l="3399" t="5949" b="1849"/>
          <a:stretch>
            <a:fillRect/>
          </a:stretch>
        </p:blipFill>
        <p:spPr bwMode="auto">
          <a:xfrm>
            <a:off x="4714876" y="928670"/>
            <a:ext cx="435771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429124" y="3929066"/>
            <a:ext cx="47148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>
                <a:latin typeface="Arial Narrow" pitchFamily="34" charset="0"/>
              </a:rPr>
              <a:t>Timers producing an </a:t>
            </a:r>
            <a:r>
              <a:rPr lang="en-IN" b="1" dirty="0">
                <a:latin typeface="Arial Narrow" pitchFamily="34" charset="0"/>
              </a:rPr>
              <a:t>output for some period and no output for some period </a:t>
            </a:r>
            <a:r>
              <a:rPr lang="en-IN" dirty="0">
                <a:latin typeface="Arial Narrow" pitchFamily="34" charset="0"/>
              </a:rPr>
              <a:t>and an output for some period.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357166"/>
            <a:ext cx="4040188" cy="568324"/>
          </a:xfrm>
        </p:spPr>
        <p:txBody>
          <a:bodyPr/>
          <a:lstStyle/>
          <a:p>
            <a:r>
              <a:rPr lang="en-IN" dirty="0"/>
              <a:t>One Shot Timers: 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5305"/>
          <a:stretch>
            <a:fillRect/>
          </a:stretch>
        </p:blipFill>
        <p:spPr bwMode="auto">
          <a:xfrm>
            <a:off x="214281" y="1000108"/>
            <a:ext cx="615854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42910" y="4071942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latin typeface="Arial Narrow" pitchFamily="34" charset="0"/>
              </a:rPr>
              <a:t>One shot timers </a:t>
            </a:r>
            <a:r>
              <a:rPr lang="en-IN" sz="2400" dirty="0">
                <a:latin typeface="Arial Narrow" pitchFamily="34" charset="0"/>
              </a:rPr>
              <a:t>produces an output for a </a:t>
            </a:r>
            <a:r>
              <a:rPr lang="en-IN" sz="2400" b="1" dirty="0">
                <a:latin typeface="Arial Narrow" pitchFamily="34" charset="0"/>
              </a:rPr>
              <a:t>fixed length of some initiation input</a:t>
            </a:r>
            <a:r>
              <a:rPr lang="en-IN" sz="2400" dirty="0">
                <a:latin typeface="Arial Narrow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85818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Internal relay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429288"/>
          </a:xfrm>
        </p:spPr>
        <p:txBody>
          <a:bodyPr>
            <a:normAutofit/>
          </a:bodyPr>
          <a:lstStyle/>
          <a:p>
            <a:pPr algn="just"/>
            <a:r>
              <a:rPr lang="en-IN" dirty="0">
                <a:latin typeface="Arial Narrow" pitchFamily="34" charset="0"/>
              </a:rPr>
              <a:t>A </a:t>
            </a:r>
            <a:r>
              <a:rPr lang="en-IN" b="1" dirty="0">
                <a:latin typeface="Arial Narrow" pitchFamily="34" charset="0"/>
              </a:rPr>
              <a:t>relay</a:t>
            </a:r>
            <a:r>
              <a:rPr lang="en-IN" dirty="0">
                <a:latin typeface="Arial Narrow" pitchFamily="34" charset="0"/>
              </a:rPr>
              <a:t> is an electromagnetic switch operated by a relatively </a:t>
            </a:r>
            <a:r>
              <a:rPr lang="en-IN" b="1" dirty="0">
                <a:latin typeface="Arial Narrow" pitchFamily="34" charset="0"/>
              </a:rPr>
              <a:t>small electric current</a:t>
            </a:r>
            <a:r>
              <a:rPr lang="en-IN" dirty="0">
                <a:latin typeface="Arial Narrow" pitchFamily="34" charset="0"/>
              </a:rPr>
              <a:t> that can </a:t>
            </a:r>
            <a:r>
              <a:rPr lang="en-IN" b="1" dirty="0">
                <a:latin typeface="Arial Narrow" pitchFamily="34" charset="0"/>
              </a:rPr>
              <a:t>turn on or off a much </a:t>
            </a:r>
            <a:r>
              <a:rPr lang="en-IN" dirty="0">
                <a:latin typeface="Arial Narrow" pitchFamily="34" charset="0"/>
              </a:rPr>
              <a:t>larger electric current. The heart of a </a:t>
            </a:r>
            <a:r>
              <a:rPr lang="en-IN" b="1" dirty="0">
                <a:latin typeface="Arial Narrow" pitchFamily="34" charset="0"/>
              </a:rPr>
              <a:t>relay</a:t>
            </a:r>
            <a:r>
              <a:rPr lang="en-IN" dirty="0">
                <a:latin typeface="Arial Narrow" pitchFamily="34" charset="0"/>
              </a:rPr>
              <a:t> is an electromagnet</a:t>
            </a:r>
          </a:p>
          <a:p>
            <a:pPr algn="just"/>
            <a:r>
              <a:rPr lang="en-IN" dirty="0">
                <a:latin typeface="Arial Narrow" pitchFamily="34" charset="0"/>
              </a:rPr>
              <a:t>It can be very useful in the implementation of </a:t>
            </a:r>
            <a:r>
              <a:rPr lang="en-IN" b="1" dirty="0">
                <a:latin typeface="Arial Narrow" pitchFamily="34" charset="0"/>
              </a:rPr>
              <a:t>switching sequences.</a:t>
            </a:r>
          </a:p>
          <a:p>
            <a:pPr algn="just"/>
            <a:r>
              <a:rPr lang="en-IN" dirty="0">
                <a:latin typeface="Arial Narrow" pitchFamily="34" charset="0"/>
              </a:rPr>
              <a:t>It can be used when there are programs with </a:t>
            </a:r>
            <a:r>
              <a:rPr lang="en-IN" b="1" dirty="0">
                <a:latin typeface="Arial Narrow" pitchFamily="34" charset="0"/>
              </a:rPr>
              <a:t>multiple input conditions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endParaRPr lang="en-IN" dirty="0">
              <a:latin typeface="Arial Narrow" pitchFamily="34" charset="0"/>
            </a:endParaRPr>
          </a:p>
        </p:txBody>
      </p:sp>
      <p:pic>
        <p:nvPicPr>
          <p:cNvPr id="1026" name="Picture 2" descr="C:\Users\ADMIN\Desktop\F5345061-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714884"/>
            <a:ext cx="2301978" cy="200024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10689" t="9180"/>
          <a:stretch>
            <a:fillRect/>
          </a:stretch>
        </p:blipFill>
        <p:spPr bwMode="auto">
          <a:xfrm>
            <a:off x="1857356" y="4786322"/>
            <a:ext cx="3286148" cy="194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654032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929354"/>
          </a:xfrm>
        </p:spPr>
        <p:txBody>
          <a:bodyPr/>
          <a:lstStyle/>
          <a:p>
            <a:pPr algn="just"/>
            <a:r>
              <a:rPr lang="en-IN" dirty="0">
                <a:latin typeface="Arial Narrow" pitchFamily="34" charset="0"/>
              </a:rPr>
              <a:t>It is used to count a specified </a:t>
            </a:r>
            <a:r>
              <a:rPr lang="en-IN" b="1" dirty="0">
                <a:latin typeface="Arial Narrow" pitchFamily="34" charset="0"/>
              </a:rPr>
              <a:t>number of contact operations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 algn="just"/>
            <a:endParaRPr lang="en-IN" dirty="0">
              <a:latin typeface="Arial Narrow" pitchFamily="34" charset="0"/>
            </a:endParaRPr>
          </a:p>
          <a:p>
            <a:endParaRPr lang="en-IN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3300" y="1928803"/>
            <a:ext cx="3630700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429132"/>
            <a:ext cx="3500430" cy="189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068" y="2000240"/>
            <a:ext cx="537162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4143404"/>
          </a:xfrm>
        </p:spPr>
        <p:txBody>
          <a:bodyPr/>
          <a:lstStyle/>
          <a:p>
            <a:pPr>
              <a:buNone/>
            </a:pPr>
            <a:r>
              <a:rPr lang="en-IN" b="1" dirty="0">
                <a:latin typeface="Arial Narrow" pitchFamily="34" charset="0"/>
              </a:rPr>
              <a:t>Shift Register</a:t>
            </a:r>
            <a:r>
              <a:rPr lang="en-IN" dirty="0">
                <a:latin typeface="Arial Narrow" pitchFamily="34" charset="0"/>
              </a:rPr>
              <a:t>: </a:t>
            </a:r>
          </a:p>
          <a:p>
            <a:pPr algn="just">
              <a:buNone/>
            </a:pPr>
            <a:r>
              <a:rPr lang="en-IN" dirty="0">
                <a:latin typeface="Arial Narrow" pitchFamily="34" charset="0"/>
              </a:rPr>
              <a:t>	A shift register is an </a:t>
            </a:r>
            <a:r>
              <a:rPr lang="en-IN" b="1" dirty="0">
                <a:latin typeface="Arial Narrow" pitchFamily="34" charset="0"/>
              </a:rPr>
              <a:t>electronic storage device </a:t>
            </a:r>
            <a:r>
              <a:rPr lang="en-IN" dirty="0">
                <a:latin typeface="Arial Narrow" pitchFamily="34" charset="0"/>
              </a:rPr>
              <a:t>that allows the </a:t>
            </a:r>
            <a:r>
              <a:rPr lang="en-IN" b="1" dirty="0">
                <a:latin typeface="Arial Narrow" pitchFamily="34" charset="0"/>
              </a:rPr>
              <a:t>stored bits </a:t>
            </a:r>
            <a:r>
              <a:rPr lang="en-IN" dirty="0">
                <a:latin typeface="Arial Narrow" pitchFamily="34" charset="0"/>
              </a:rPr>
              <a:t>of</a:t>
            </a:r>
            <a:r>
              <a:rPr lang="en-IN" b="1" dirty="0">
                <a:latin typeface="Arial Narrow" pitchFamily="34" charset="0"/>
              </a:rPr>
              <a:t> one relay </a:t>
            </a:r>
            <a:r>
              <a:rPr lang="en-IN" dirty="0">
                <a:latin typeface="Arial Narrow" pitchFamily="34" charset="0"/>
              </a:rPr>
              <a:t>to get shifted into </a:t>
            </a:r>
            <a:r>
              <a:rPr lang="en-IN" b="1" dirty="0">
                <a:latin typeface="Arial Narrow" pitchFamily="34" charset="0"/>
              </a:rPr>
              <a:t>another relay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Programmable Logic Controllers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143536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Definition of PLC</a:t>
            </a:r>
            <a:r>
              <a:rPr lang="en-IN" dirty="0">
                <a:latin typeface="Arial Narrow" pitchFamily="34" charset="0"/>
              </a:rPr>
              <a:t>:</a:t>
            </a:r>
          </a:p>
          <a:p>
            <a:pPr algn="just"/>
            <a:r>
              <a:rPr lang="en-IN" dirty="0">
                <a:latin typeface="Arial Narrow" pitchFamily="34" charset="0"/>
              </a:rPr>
              <a:t>Programmable logic controller (PLC)</a:t>
            </a:r>
          </a:p>
          <a:p>
            <a:pPr algn="just"/>
            <a:r>
              <a:rPr lang="en-IN" dirty="0">
                <a:latin typeface="Arial Narrow" pitchFamily="34" charset="0"/>
              </a:rPr>
              <a:t>Program is a specially designed </a:t>
            </a:r>
            <a:r>
              <a:rPr lang="en-IN" b="1" dirty="0">
                <a:latin typeface="Arial Narrow" pitchFamily="34" charset="0"/>
              </a:rPr>
              <a:t>digital operating microprocessor-based controller </a:t>
            </a:r>
            <a:r>
              <a:rPr lang="en-IN" dirty="0">
                <a:latin typeface="Arial Narrow" pitchFamily="34" charset="0"/>
              </a:rPr>
              <a:t>that uses a </a:t>
            </a:r>
            <a:r>
              <a:rPr lang="en-IN" b="1" dirty="0">
                <a:latin typeface="Arial Narrow" pitchFamily="34" charset="0"/>
              </a:rPr>
              <a:t>programmable memory</a:t>
            </a:r>
            <a:r>
              <a:rPr lang="en-IN" dirty="0">
                <a:latin typeface="Arial Narrow" pitchFamily="34" charset="0"/>
              </a:rPr>
              <a:t> for </a:t>
            </a:r>
            <a:r>
              <a:rPr lang="en-IN" b="1" dirty="0">
                <a:latin typeface="Arial Narrow" pitchFamily="34" charset="0"/>
              </a:rPr>
              <a:t>internal storage </a:t>
            </a:r>
            <a:r>
              <a:rPr lang="en-IN" dirty="0">
                <a:latin typeface="Arial Narrow" pitchFamily="34" charset="0"/>
              </a:rPr>
              <a:t>of </a:t>
            </a:r>
            <a:r>
              <a:rPr lang="en-IN" b="1" dirty="0">
                <a:latin typeface="Arial Narrow" pitchFamily="34" charset="0"/>
              </a:rPr>
              <a:t>instructing </a:t>
            </a:r>
            <a:r>
              <a:rPr lang="en-IN" dirty="0">
                <a:latin typeface="Arial Narrow" pitchFamily="34" charset="0"/>
              </a:rPr>
              <a:t>and for </a:t>
            </a:r>
            <a:r>
              <a:rPr lang="en-IN" b="1" dirty="0">
                <a:latin typeface="Arial Narrow" pitchFamily="34" charset="0"/>
              </a:rPr>
              <a:t>implementing function </a:t>
            </a:r>
            <a:r>
              <a:rPr lang="en-IN" dirty="0">
                <a:latin typeface="Arial Narrow" pitchFamily="34" charset="0"/>
              </a:rPr>
              <a:t>such as </a:t>
            </a:r>
            <a:r>
              <a:rPr lang="en-IN" b="1" dirty="0">
                <a:latin typeface="Arial Narrow" pitchFamily="34" charset="0"/>
              </a:rPr>
              <a:t>logic, sequencing, timing, counting </a:t>
            </a:r>
            <a:r>
              <a:rPr lang="en-IN" dirty="0">
                <a:latin typeface="Arial Narrow" pitchFamily="34" charset="0"/>
              </a:rPr>
              <a:t>and</a:t>
            </a:r>
            <a:r>
              <a:rPr lang="en-IN" b="1" dirty="0">
                <a:latin typeface="Arial Narrow" pitchFamily="34" charset="0"/>
              </a:rPr>
              <a:t> arithmetic </a:t>
            </a:r>
            <a:r>
              <a:rPr lang="en-IN" dirty="0">
                <a:latin typeface="Arial Narrow" pitchFamily="34" charset="0"/>
              </a:rPr>
              <a:t>in order to </a:t>
            </a:r>
            <a:r>
              <a:rPr lang="en-IN" b="1" u="sng" dirty="0">
                <a:latin typeface="Arial Narrow" pitchFamily="34" charset="0"/>
              </a:rPr>
              <a:t>control machines</a:t>
            </a:r>
            <a:r>
              <a:rPr lang="en-IN" b="1" dirty="0">
                <a:latin typeface="Arial Narrow" pitchFamily="34" charset="0"/>
              </a:rPr>
              <a:t> </a:t>
            </a:r>
            <a:r>
              <a:rPr lang="en-IN" dirty="0">
                <a:latin typeface="Arial Narrow" pitchFamily="34" charset="0"/>
              </a:rPr>
              <a:t>and </a:t>
            </a:r>
            <a:r>
              <a:rPr lang="en-IN" b="1" u="sng" dirty="0">
                <a:latin typeface="Arial Narrow" pitchFamily="34" charset="0"/>
              </a:rPr>
              <a:t>processes</a:t>
            </a:r>
            <a:r>
              <a:rPr lang="en-IN" dirty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615394" cy="5857916"/>
          </a:xfrm>
        </p:spPr>
        <p:txBody>
          <a:bodyPr/>
          <a:lstStyle/>
          <a:p>
            <a:pPr>
              <a:buNone/>
            </a:pPr>
            <a:r>
              <a:rPr lang="en-IN" b="1" dirty="0">
                <a:latin typeface="Arial Narrow" pitchFamily="34" charset="0"/>
              </a:rPr>
              <a:t>Data handling: </a:t>
            </a:r>
          </a:p>
          <a:p>
            <a:r>
              <a:rPr lang="en-IN" dirty="0">
                <a:latin typeface="Arial Narrow" pitchFamily="34" charset="0"/>
              </a:rPr>
              <a:t>The steps involved in data handling with a PLC system are </a:t>
            </a:r>
          </a:p>
          <a:p>
            <a:r>
              <a:rPr lang="en-IN" b="1" dirty="0">
                <a:latin typeface="Arial Narrow" pitchFamily="34" charset="0"/>
              </a:rPr>
              <a:t>Moving data </a:t>
            </a:r>
            <a:r>
              <a:rPr lang="en-IN" dirty="0">
                <a:latin typeface="Arial Narrow" pitchFamily="34" charset="0"/>
              </a:rPr>
              <a:t>from </a:t>
            </a:r>
            <a:r>
              <a:rPr lang="en-IN" b="1" dirty="0">
                <a:latin typeface="Arial Narrow" pitchFamily="34" charset="0"/>
              </a:rPr>
              <a:t>one memory location to another </a:t>
            </a:r>
          </a:p>
          <a:p>
            <a:r>
              <a:rPr lang="en-IN" b="1" dirty="0">
                <a:latin typeface="Arial Narrow" pitchFamily="34" charset="0"/>
              </a:rPr>
              <a:t>Comparison </a:t>
            </a:r>
            <a:r>
              <a:rPr lang="en-IN" dirty="0">
                <a:latin typeface="Arial Narrow" pitchFamily="34" charset="0"/>
              </a:rPr>
              <a:t>of Magnitudes of data </a:t>
            </a:r>
          </a:p>
          <a:p>
            <a:r>
              <a:rPr lang="en-IN" b="1" dirty="0">
                <a:latin typeface="Arial Narrow" pitchFamily="34" charset="0"/>
              </a:rPr>
              <a:t>Arithmetic operations </a:t>
            </a:r>
          </a:p>
          <a:p>
            <a:r>
              <a:rPr lang="en-IN" b="1" dirty="0">
                <a:latin typeface="Arial Narrow" pitchFamily="34" charset="0"/>
              </a:rPr>
              <a:t>Data conversion </a:t>
            </a:r>
          </a:p>
          <a:p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36" y="285728"/>
            <a:ext cx="828583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en-IN" b="1" dirty="0">
                <a:latin typeface="Arial Narrow" pitchFamily="34" charset="0"/>
              </a:rPr>
            </a:br>
            <a:br>
              <a:rPr lang="en-IN" b="1" dirty="0">
                <a:latin typeface="Arial Narrow" pitchFamily="34" charset="0"/>
              </a:rPr>
            </a:br>
            <a:r>
              <a:rPr lang="en-IN" sz="4000" b="1" u="sng" dirty="0">
                <a:latin typeface="Arial Narrow" pitchFamily="34" charset="0"/>
              </a:rPr>
              <a:t>Data Comparison</a:t>
            </a:r>
            <a:r>
              <a:rPr lang="en-IN" sz="4000" b="1" dirty="0">
                <a:latin typeface="Arial Narrow" pitchFamily="34" charset="0"/>
              </a:rPr>
              <a:t>: </a:t>
            </a:r>
            <a:br>
              <a:rPr lang="en-IN" sz="4000" b="1" dirty="0">
                <a:latin typeface="Arial Narrow" pitchFamily="34" charset="0"/>
              </a:rPr>
            </a:br>
            <a:r>
              <a:rPr lang="en-IN" sz="4000" dirty="0">
                <a:latin typeface="Arial Narrow" pitchFamily="34" charset="0"/>
              </a:rPr>
              <a:t>It </a:t>
            </a:r>
            <a:r>
              <a:rPr lang="en-IN" sz="3100" dirty="0">
                <a:latin typeface="Arial Narrow" pitchFamily="34" charset="0"/>
              </a:rPr>
              <a:t>compare a pre – set value (1) to the input value (2) </a:t>
            </a:r>
            <a:br>
              <a:rPr lang="en-IN" sz="4000" dirty="0">
                <a:latin typeface="Arial Narrow" pitchFamily="34" charset="0"/>
              </a:rPr>
            </a:br>
            <a:r>
              <a:rPr lang="en-IN" b="1" dirty="0">
                <a:latin typeface="Arial Narrow" pitchFamily="34" charset="0"/>
              </a:rPr>
              <a:t> </a:t>
            </a:r>
            <a:br>
              <a:rPr lang="en-IN" b="1" dirty="0">
                <a:latin typeface="Arial Narrow" pitchFamily="34" charset="0"/>
              </a:rPr>
            </a:b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860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Instruction</a:t>
            </a:r>
            <a:r>
              <a:rPr lang="en-IN" b="1" dirty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&lt; or LES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= or EQU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&gt; or GRT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&lt; or LEQ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≠ or &lt;&gt; or NEQ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&gt; or GEQ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714488"/>
            <a:ext cx="525482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just">
              <a:buNone/>
            </a:pPr>
            <a:r>
              <a:rPr lang="en-IN" b="1" u="sng" dirty="0">
                <a:latin typeface="Arial Narrow" pitchFamily="34" charset="0"/>
              </a:rPr>
              <a:t>Data Arithmetic Operations</a:t>
            </a:r>
            <a:r>
              <a:rPr lang="en-IN" b="1" dirty="0">
                <a:latin typeface="Arial Narrow" pitchFamily="34" charset="0"/>
              </a:rPr>
              <a:t>:</a:t>
            </a:r>
          </a:p>
          <a:p>
            <a:pPr algn="just"/>
            <a:r>
              <a:rPr lang="en-IN" dirty="0">
                <a:latin typeface="Arial Narrow" pitchFamily="34" charset="0"/>
              </a:rPr>
              <a:t>It is the ability to carry out the arithmetic operations such as </a:t>
            </a:r>
            <a:r>
              <a:rPr lang="en-IN" b="1" dirty="0">
                <a:latin typeface="Arial Narrow" pitchFamily="34" charset="0"/>
              </a:rPr>
              <a:t>addition, subtraction, multiplication and division only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 algn="just"/>
            <a:r>
              <a:rPr lang="en-IN" dirty="0">
                <a:latin typeface="Arial Narrow" pitchFamily="34" charset="0"/>
              </a:rPr>
              <a:t>They </a:t>
            </a:r>
            <a:r>
              <a:rPr lang="en-IN" b="1" dirty="0">
                <a:latin typeface="Arial Narrow" pitchFamily="34" charset="0"/>
              </a:rPr>
              <a:t>cannot carry out exponential functions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Code Conversions</a:t>
            </a:r>
            <a:r>
              <a:rPr lang="en-IN" b="1" dirty="0">
                <a:latin typeface="Arial Narrow" pitchFamily="34" charset="0"/>
              </a:rPr>
              <a:t>:</a:t>
            </a:r>
          </a:p>
          <a:p>
            <a:pPr algn="just"/>
            <a:r>
              <a:rPr lang="en-IN" dirty="0">
                <a:latin typeface="Arial Narrow" pitchFamily="34" charset="0"/>
              </a:rPr>
              <a:t>All the internal operations in the </a:t>
            </a:r>
            <a:r>
              <a:rPr lang="en-IN" b="1" dirty="0">
                <a:latin typeface="Arial Narrow" pitchFamily="34" charset="0"/>
              </a:rPr>
              <a:t>CPU of a PLC </a:t>
            </a:r>
            <a:r>
              <a:rPr lang="en-IN" dirty="0">
                <a:latin typeface="Arial Narrow" pitchFamily="34" charset="0"/>
              </a:rPr>
              <a:t>are carried out through </a:t>
            </a:r>
            <a:r>
              <a:rPr lang="en-IN" b="1" dirty="0">
                <a:latin typeface="Arial Narrow" pitchFamily="34" charset="0"/>
              </a:rPr>
              <a:t>binary numbers</a:t>
            </a:r>
            <a:r>
              <a:rPr lang="en-IN" dirty="0">
                <a:latin typeface="Arial Narrow" pitchFamily="34" charset="0"/>
              </a:rPr>
              <a:t>. </a:t>
            </a:r>
          </a:p>
          <a:p>
            <a:pPr algn="just"/>
            <a:r>
              <a:rPr lang="en-IN" dirty="0">
                <a:latin typeface="Arial Narrow" pitchFamily="34" charset="0"/>
              </a:rPr>
              <a:t>When a </a:t>
            </a:r>
            <a:r>
              <a:rPr lang="en-IN" b="1" dirty="0">
                <a:latin typeface="Arial Narrow" pitchFamily="34" charset="0"/>
              </a:rPr>
              <a:t>decimal (input) signal</a:t>
            </a:r>
            <a:r>
              <a:rPr lang="en-IN" dirty="0">
                <a:latin typeface="Arial Narrow" pitchFamily="34" charset="0"/>
              </a:rPr>
              <a:t> is given, </a:t>
            </a:r>
            <a:r>
              <a:rPr lang="en-IN" b="1" dirty="0">
                <a:latin typeface="Arial Narrow" pitchFamily="34" charset="0"/>
              </a:rPr>
              <a:t>BCD conversion</a:t>
            </a:r>
            <a:r>
              <a:rPr lang="en-IN" dirty="0">
                <a:latin typeface="Arial Narrow" pitchFamily="34" charset="0"/>
              </a:rPr>
              <a:t> is used. </a:t>
            </a:r>
          </a:p>
          <a:p>
            <a:pPr algn="just"/>
            <a:r>
              <a:rPr lang="en-IN" dirty="0">
                <a:latin typeface="Arial Narrow" pitchFamily="34" charset="0"/>
              </a:rPr>
              <a:t>Similarly, when a </a:t>
            </a:r>
            <a:r>
              <a:rPr lang="en-IN" b="1" dirty="0">
                <a:latin typeface="Arial Narrow" pitchFamily="34" charset="0"/>
              </a:rPr>
              <a:t>decimal output</a:t>
            </a:r>
            <a:r>
              <a:rPr lang="en-IN" dirty="0">
                <a:latin typeface="Arial Narrow" pitchFamily="34" charset="0"/>
              </a:rPr>
              <a:t> is required, </a:t>
            </a:r>
            <a:r>
              <a:rPr lang="en-IN" b="1" dirty="0">
                <a:latin typeface="Arial Narrow" pitchFamily="34" charset="0"/>
              </a:rPr>
              <a:t>Decimal conversion </a:t>
            </a:r>
            <a:r>
              <a:rPr lang="en-IN" dirty="0">
                <a:latin typeface="Arial Narrow" pitchFamily="34" charset="0"/>
              </a:rPr>
              <a:t>is used. 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697" t="7407" b="22222"/>
          <a:stretch>
            <a:fillRect/>
          </a:stretch>
        </p:blipFill>
        <p:spPr bwMode="auto">
          <a:xfrm>
            <a:off x="71406" y="4500570"/>
            <a:ext cx="895403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357166"/>
            <a:ext cx="8384251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4282" y="642918"/>
            <a:ext cx="4000528" cy="5483245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BASIC COMPONENTS</a:t>
            </a:r>
            <a:r>
              <a:rPr lang="en-IN" dirty="0"/>
              <a:t>:</a:t>
            </a:r>
          </a:p>
          <a:p>
            <a:pPr algn="just"/>
            <a:r>
              <a:rPr lang="en-IN" dirty="0">
                <a:latin typeface="Arial Narrow" pitchFamily="34" charset="0"/>
              </a:rPr>
              <a:t>Processor </a:t>
            </a:r>
          </a:p>
          <a:p>
            <a:pPr algn="just"/>
            <a:r>
              <a:rPr lang="en-IN" dirty="0">
                <a:latin typeface="Arial Narrow" pitchFamily="34" charset="0"/>
              </a:rPr>
              <a:t>Memory </a:t>
            </a:r>
          </a:p>
          <a:p>
            <a:pPr algn="just"/>
            <a:r>
              <a:rPr lang="en-IN" dirty="0">
                <a:latin typeface="Arial Narrow" pitchFamily="34" charset="0"/>
              </a:rPr>
              <a:t>Power Supply </a:t>
            </a:r>
          </a:p>
          <a:p>
            <a:pPr algn="just"/>
            <a:r>
              <a:rPr lang="en-IN" dirty="0">
                <a:latin typeface="Arial Narrow" pitchFamily="34" charset="0"/>
              </a:rPr>
              <a:t>Input </a:t>
            </a:r>
            <a:r>
              <a:rPr lang="en-IN" i="1" dirty="0">
                <a:latin typeface="Arial Narrow" pitchFamily="34" charset="0"/>
              </a:rPr>
              <a:t>I Output modules </a:t>
            </a:r>
          </a:p>
          <a:p>
            <a:pPr algn="just"/>
            <a:r>
              <a:rPr lang="en-IN" dirty="0">
                <a:latin typeface="Arial Narrow" pitchFamily="34" charset="0"/>
              </a:rPr>
              <a:t>Programming device </a:t>
            </a:r>
          </a:p>
          <a:p>
            <a:pPr algn="just"/>
            <a:r>
              <a:rPr lang="en-IN" dirty="0">
                <a:latin typeface="Arial Narrow" pitchFamily="34" charset="0"/>
              </a:rPr>
              <a:t>Monitor </a:t>
            </a:r>
          </a:p>
          <a:p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5752"/>
          <a:stretch>
            <a:fillRect/>
          </a:stretch>
        </p:blipFill>
        <p:spPr bwMode="auto">
          <a:xfrm>
            <a:off x="4500562" y="785794"/>
            <a:ext cx="4518788" cy="505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Arial Narrow" pitchFamily="34" charset="0"/>
              </a:rPr>
              <a:t>BASIC STRUCTURE  OF A PLC SYSTEM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69442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642942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INPUT / OUTPUT PROCESSING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/>
          <a:lstStyle/>
          <a:p>
            <a:pPr algn="just">
              <a:buNone/>
            </a:pPr>
            <a:r>
              <a:rPr lang="en-IN" dirty="0">
                <a:latin typeface="Arial Narrow" pitchFamily="34" charset="0"/>
              </a:rPr>
              <a:t>	The </a:t>
            </a:r>
            <a:r>
              <a:rPr lang="en-IN" b="1" dirty="0">
                <a:latin typeface="Arial Narrow" pitchFamily="34" charset="0"/>
              </a:rPr>
              <a:t>sourcing</a:t>
            </a:r>
            <a:r>
              <a:rPr lang="en-IN" dirty="0">
                <a:latin typeface="Arial Narrow" pitchFamily="34" charset="0"/>
              </a:rPr>
              <a:t> and </a:t>
            </a:r>
            <a:r>
              <a:rPr lang="en-IN" b="1" dirty="0">
                <a:latin typeface="Arial Narrow" pitchFamily="34" charset="0"/>
              </a:rPr>
              <a:t>sinking </a:t>
            </a:r>
            <a:r>
              <a:rPr lang="en-IN" dirty="0">
                <a:latin typeface="Arial Narrow" pitchFamily="34" charset="0"/>
              </a:rPr>
              <a:t>are used to describe the way in which DC devices are connected to PLC </a:t>
            </a:r>
          </a:p>
          <a:p>
            <a:pPr algn="just">
              <a:buNone/>
            </a:pPr>
            <a:r>
              <a:rPr lang="en-IN" b="1" u="sng" dirty="0">
                <a:latin typeface="Arial Narrow" pitchFamily="34" charset="0"/>
              </a:rPr>
              <a:t>Sourcing</a:t>
            </a:r>
            <a:r>
              <a:rPr lang="en-IN" b="1" dirty="0">
                <a:latin typeface="Arial Narrow" pitchFamily="34" charset="0"/>
              </a:rPr>
              <a:t>: </a:t>
            </a:r>
          </a:p>
          <a:p>
            <a:pPr algn="just"/>
            <a:r>
              <a:rPr lang="en-IN" dirty="0">
                <a:latin typeface="Arial Narrow" pitchFamily="34" charset="0"/>
              </a:rPr>
              <a:t>If a switch is connected to the </a:t>
            </a:r>
            <a:r>
              <a:rPr lang="en-IN" b="1" dirty="0">
                <a:latin typeface="Arial Narrow" pitchFamily="34" charset="0"/>
              </a:rPr>
              <a:t>positive</a:t>
            </a:r>
            <a:r>
              <a:rPr lang="en-IN" dirty="0">
                <a:latin typeface="Arial Narrow" pitchFamily="34" charset="0"/>
              </a:rPr>
              <a:t> of the battery and current flows from </a:t>
            </a:r>
            <a:r>
              <a:rPr lang="en-IN" b="1" dirty="0">
                <a:latin typeface="Arial Narrow" pitchFamily="34" charset="0"/>
              </a:rPr>
              <a:t>positive to negative</a:t>
            </a:r>
            <a:r>
              <a:rPr lang="en-IN" dirty="0">
                <a:latin typeface="Arial Narrow" pitchFamily="34" charset="0"/>
              </a:rPr>
              <a:t>, it is said to be the sourcing the current. So, the input device receives current from the input module. </a:t>
            </a:r>
          </a:p>
          <a:p>
            <a:pPr algn="just">
              <a:buNone/>
            </a:pPr>
            <a:endParaRPr lang="en-IN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98" t="3138" r="2363"/>
          <a:stretch>
            <a:fillRect/>
          </a:stretch>
        </p:blipFill>
        <p:spPr bwMode="auto">
          <a:xfrm>
            <a:off x="428596" y="4429132"/>
            <a:ext cx="833192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6"/>
            <a:ext cx="8715404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u="sng" dirty="0">
                <a:latin typeface="Arial Narrow" pitchFamily="34" charset="0"/>
              </a:rPr>
              <a:t>Sinking: </a:t>
            </a:r>
          </a:p>
          <a:p>
            <a:pPr algn="just"/>
            <a:r>
              <a:rPr lang="en-IN" dirty="0">
                <a:latin typeface="Arial Narrow" pitchFamily="34" charset="0"/>
              </a:rPr>
              <a:t>If a switch is connected to the </a:t>
            </a:r>
            <a:r>
              <a:rPr lang="en-IN" b="1" dirty="0">
                <a:latin typeface="Arial Narrow" pitchFamily="34" charset="0"/>
              </a:rPr>
              <a:t>negative</a:t>
            </a:r>
            <a:r>
              <a:rPr lang="en-IN" dirty="0">
                <a:latin typeface="Arial Narrow" pitchFamily="34" charset="0"/>
              </a:rPr>
              <a:t> of the battery and current flows from </a:t>
            </a:r>
            <a:r>
              <a:rPr lang="en-IN" b="1" dirty="0">
                <a:latin typeface="Arial Narrow" pitchFamily="34" charset="0"/>
              </a:rPr>
              <a:t>positive to negative, by conventional current flow direction</a:t>
            </a:r>
            <a:r>
              <a:rPr lang="en-IN" dirty="0">
                <a:latin typeface="Arial Narrow" pitchFamily="34" charset="0"/>
              </a:rPr>
              <a:t>, it is said to be the sinking for Current. For the PLC output unit, the current flows from output device to the output module </a:t>
            </a:r>
          </a:p>
          <a:p>
            <a:endParaRPr lang="en-IN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14752"/>
            <a:ext cx="85248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Arial Narrow" pitchFamily="34" charset="0"/>
              </a:rPr>
              <a:t>STEPS INVOLVED IN INPUT / OUTPUT PROCESSING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0714" t="2427"/>
          <a:stretch>
            <a:fillRect/>
          </a:stretch>
        </p:blipFill>
        <p:spPr bwMode="auto">
          <a:xfrm>
            <a:off x="142844" y="1428736"/>
            <a:ext cx="357190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57364"/>
            <a:ext cx="4319308" cy="2496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32"/>
          </a:xfrm>
        </p:spPr>
        <p:txBody>
          <a:bodyPr>
            <a:normAutofit fontScale="90000"/>
          </a:bodyPr>
          <a:lstStyle/>
          <a:p>
            <a:r>
              <a:rPr lang="en-IN" b="1" dirty="0">
                <a:latin typeface="Arial Narrow" pitchFamily="34" charset="0"/>
              </a:rPr>
              <a:t>Mnemonics</a:t>
            </a:r>
            <a:endParaRPr lang="en-IN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5477" t="3848" r="6837" b="3058"/>
          <a:stretch>
            <a:fillRect/>
          </a:stretch>
        </p:blipFill>
        <p:spPr bwMode="auto">
          <a:xfrm>
            <a:off x="142844" y="714356"/>
            <a:ext cx="885828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2844" y="-24"/>
            <a:ext cx="4040188" cy="425448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dirty="0"/>
              <a:t>AND Logic Function: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745067" y="74594"/>
            <a:ext cx="4041775" cy="425448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dirty="0"/>
              <a:t>OR Logic Function: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2326"/>
          <a:stretch>
            <a:fillRect/>
          </a:stretch>
        </p:blipFill>
        <p:spPr bwMode="auto">
          <a:xfrm>
            <a:off x="0" y="500041"/>
            <a:ext cx="4643438" cy="585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0042"/>
            <a:ext cx="450056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438</Words>
  <Application>Microsoft Office PowerPoint</Application>
  <PresentationFormat>On-screen Show (4:3)</PresentationFormat>
  <Paragraphs>75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Narrow</vt:lpstr>
      <vt:lpstr>Calibri</vt:lpstr>
      <vt:lpstr>Office Theme</vt:lpstr>
      <vt:lpstr>PowerPoint Presentation</vt:lpstr>
      <vt:lpstr>Programmable Logic Controllers</vt:lpstr>
      <vt:lpstr>PowerPoint Presentation</vt:lpstr>
      <vt:lpstr>BASIC STRUCTURE  OF A PLC SYSTEM</vt:lpstr>
      <vt:lpstr>INPUT / OUTPUT PROCESSING </vt:lpstr>
      <vt:lpstr>PowerPoint Presentation</vt:lpstr>
      <vt:lpstr>STEPS INVOLVED IN INPUT / OUTPUT PROCESSING</vt:lpstr>
      <vt:lpstr>Mnemonics</vt:lpstr>
      <vt:lpstr>PowerPoint Presentation</vt:lpstr>
      <vt:lpstr>PowerPoint Presentation</vt:lpstr>
      <vt:lpstr>PowerPoint Presentation</vt:lpstr>
      <vt:lpstr>Latching</vt:lpstr>
      <vt:lpstr>TIMER</vt:lpstr>
      <vt:lpstr>PowerPoint Presentation</vt:lpstr>
      <vt:lpstr>PowerPoint Presentation</vt:lpstr>
      <vt:lpstr>PowerPoint Presentation</vt:lpstr>
      <vt:lpstr>Internal relay</vt:lpstr>
      <vt:lpstr>Counters</vt:lpstr>
      <vt:lpstr>PowerPoint Presentation</vt:lpstr>
      <vt:lpstr>PowerPoint Presentation</vt:lpstr>
      <vt:lpstr>PowerPoint Presentation</vt:lpstr>
      <vt:lpstr>  Data Comparison:  It compare a pre – set value (1) to the input value (2)    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KRISHNAKUMAR S K</cp:lastModifiedBy>
  <cp:revision>17</cp:revision>
  <dcterms:created xsi:type="dcterms:W3CDTF">2018-10-04T08:31:18Z</dcterms:created>
  <dcterms:modified xsi:type="dcterms:W3CDTF">2019-07-21T03:22:26Z</dcterms:modified>
</cp:coreProperties>
</file>