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1976E-6347-4DC7-8F20-BCC850C69A3F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7396A-54E5-45C2-A2CC-A0F225FF1B5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7396A-54E5-45C2-A2CC-A0F225FF1B54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11E7-7886-4C99-A4E2-30EFBACA55E6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082E-B175-4F1B-8600-01E5165B602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>
                <a:latin typeface="Arial Narrow" pitchFamily="34" charset="0"/>
              </a:rPr>
              <a:t>UNIT 3: SYSTEM MODELS AND CONTROLLERS 	   12</a:t>
            </a:r>
            <a:endParaRPr lang="en-IN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IN" dirty="0">
                <a:latin typeface="Arial Narrow" pitchFamily="34" charset="0"/>
              </a:rPr>
              <a:t>Building blocks of Mechanical, Electrical, Fluid and Thermal Systems, Rotational – Transnational Systems, Electromechanical Systems – Hydraulic – Mechanical Systems. Continuous and discrete process Controllers – Control Mode – Two – Step mode – Proportional Mode – Derivative Mode – Integral Mode – PID Controllers – Digital Controllers – Velocity Control – Adaptive Control – Digital Logic Control – Micro Processors Control</a:t>
            </a:r>
          </a:p>
          <a:p>
            <a:pPr algn="just"/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379131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t="26440"/>
          <a:stretch>
            <a:fillRect/>
          </a:stretch>
        </p:blipFill>
        <p:spPr bwMode="auto">
          <a:xfrm>
            <a:off x="571472" y="4714884"/>
            <a:ext cx="2857520" cy="76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 l="3644"/>
          <a:stretch>
            <a:fillRect/>
          </a:stretch>
        </p:blipFill>
        <p:spPr bwMode="auto">
          <a:xfrm>
            <a:off x="4071934" y="1428736"/>
            <a:ext cx="489036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9756"/>
          <a:stretch>
            <a:fillRect/>
          </a:stretch>
        </p:blipFill>
        <p:spPr bwMode="auto">
          <a:xfrm>
            <a:off x="145002" y="285728"/>
            <a:ext cx="421268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857628"/>
            <a:ext cx="2241894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3" y="4714884"/>
            <a:ext cx="374419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429264"/>
            <a:ext cx="3000396" cy="9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85728"/>
            <a:ext cx="379483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071810"/>
            <a:ext cx="230234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3643314"/>
            <a:ext cx="371476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/>
          <a:srcRect b="20000"/>
          <a:stretch>
            <a:fillRect/>
          </a:stretch>
        </p:blipFill>
        <p:spPr bwMode="auto">
          <a:xfrm>
            <a:off x="5857884" y="4143380"/>
            <a:ext cx="192552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504" y="4714884"/>
            <a:ext cx="3571900" cy="185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429024" cy="252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r="12407" b="44444"/>
          <a:stretch>
            <a:fillRect/>
          </a:stretch>
        </p:blipFill>
        <p:spPr bwMode="auto">
          <a:xfrm>
            <a:off x="1000100" y="2500306"/>
            <a:ext cx="22002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 t="4348" r="1639"/>
          <a:stretch>
            <a:fillRect/>
          </a:stretch>
        </p:blipFill>
        <p:spPr bwMode="auto">
          <a:xfrm>
            <a:off x="142844" y="3357562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 l="6902" b="9274"/>
          <a:stretch>
            <a:fillRect/>
          </a:stretch>
        </p:blipFill>
        <p:spPr bwMode="auto">
          <a:xfrm>
            <a:off x="5429256" y="357165"/>
            <a:ext cx="3248026" cy="240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2857496"/>
            <a:ext cx="227815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714884"/>
            <a:ext cx="41624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TYPES OF CONTROL MODES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The Two – Step Mode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The two-step mode of control is the </a:t>
            </a:r>
            <a:r>
              <a:rPr lang="en-IN" b="1" dirty="0">
                <a:latin typeface="Arial Narrow" pitchFamily="34" charset="0"/>
              </a:rPr>
              <a:t>bimetallic </a:t>
            </a:r>
            <a:r>
              <a:rPr lang="en-IN" b="1" dirty="0" err="1">
                <a:latin typeface="Arial Narrow" pitchFamily="34" charset="0"/>
              </a:rPr>
              <a:t>thermoset</a:t>
            </a:r>
            <a:r>
              <a:rPr lang="en-IN" b="1" dirty="0">
                <a:latin typeface="Arial Narrow" pitchFamily="34" charset="0"/>
              </a:rPr>
              <a:t> </a:t>
            </a:r>
            <a:r>
              <a:rPr lang="en-IN" dirty="0">
                <a:latin typeface="Arial Narrow" pitchFamily="34" charset="0"/>
              </a:rPr>
              <a:t>at that might be used with a simple temperature control system. </a:t>
            </a:r>
          </a:p>
          <a:p>
            <a:pPr algn="just">
              <a:buNone/>
            </a:pPr>
            <a:endParaRPr lang="en-IN" dirty="0">
              <a:latin typeface="Arial Narrow" pitchFamily="34" charset="0"/>
            </a:endParaRP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4357718" cy="301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/>
          <a:lstStyle/>
          <a:p>
            <a:pPr algn="just">
              <a:buNone/>
            </a:pPr>
            <a:r>
              <a:rPr lang="en-IN" b="1" u="sng" dirty="0">
                <a:latin typeface="Arial Narrow" pitchFamily="34" charset="0"/>
              </a:rPr>
              <a:t>The Proportional Mode (P)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r>
              <a:rPr lang="en-IN" b="1" dirty="0">
                <a:latin typeface="Arial Narrow" pitchFamily="34" charset="0"/>
              </a:rPr>
              <a:t>	</a:t>
            </a:r>
            <a:r>
              <a:rPr lang="en-IN" sz="2800" dirty="0">
                <a:latin typeface="Arial Narrow" pitchFamily="34" charset="0"/>
              </a:rPr>
              <a:t>The proportional mode (P) which products a </a:t>
            </a:r>
            <a:r>
              <a:rPr lang="en-IN" sz="2800" b="1" i="1" dirty="0">
                <a:latin typeface="Arial Narrow" pitchFamily="34" charset="0"/>
              </a:rPr>
              <a:t>control action that is proportional to the error</a:t>
            </a:r>
            <a:r>
              <a:rPr lang="en-IN" sz="2800" dirty="0">
                <a:latin typeface="Arial Narrow" pitchFamily="34" charset="0"/>
              </a:rPr>
              <a:t>. The correcting signal thus becomes bigger the bigger the error. </a:t>
            </a:r>
          </a:p>
          <a:p>
            <a:pPr algn="just">
              <a:buNone/>
            </a:pPr>
            <a:r>
              <a:rPr lang="en-IN" sz="2800" dirty="0"/>
              <a:t>	</a:t>
            </a:r>
            <a:r>
              <a:rPr lang="en-IN" sz="2800" dirty="0">
                <a:latin typeface="Arial Narrow" pitchFamily="34" charset="0"/>
              </a:rPr>
              <a:t>The proportional mode, the </a:t>
            </a:r>
            <a:r>
              <a:rPr lang="en-IN" sz="2800" b="1" dirty="0">
                <a:latin typeface="Arial Narrow" pitchFamily="34" charset="0"/>
              </a:rPr>
              <a:t>size of the controller output </a:t>
            </a:r>
            <a:r>
              <a:rPr lang="en-IN" sz="2800" dirty="0">
                <a:latin typeface="Arial Narrow" pitchFamily="34" charset="0"/>
              </a:rPr>
              <a:t>is proportional to the </a:t>
            </a:r>
            <a:r>
              <a:rPr lang="en-IN" sz="2800" b="1" dirty="0">
                <a:latin typeface="Arial Narrow" pitchFamily="34" charset="0"/>
              </a:rPr>
              <a:t>size of the error</a:t>
            </a:r>
            <a:r>
              <a:rPr lang="en-IN" sz="2800" dirty="0">
                <a:latin typeface="Arial Narrow" pitchFamily="34" charset="0"/>
              </a:rPr>
              <a:t>. </a:t>
            </a:r>
            <a:endParaRPr lang="en-IN" dirty="0">
              <a:latin typeface="Arial Narrow" pitchFamily="34" charset="0"/>
            </a:endParaRPr>
          </a:p>
          <a:p>
            <a:pPr algn="just"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4286280" cy="31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098" y="1142984"/>
            <a:ext cx="90004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The Derivative Mode (D)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The derivative mode (D) which products a </a:t>
            </a:r>
            <a:r>
              <a:rPr lang="en-IN" b="1" dirty="0">
                <a:latin typeface="Arial Narrow" pitchFamily="34" charset="0"/>
              </a:rPr>
              <a:t>control action</a:t>
            </a:r>
            <a:r>
              <a:rPr lang="en-IN" dirty="0">
                <a:latin typeface="Arial Narrow" pitchFamily="34" charset="0"/>
              </a:rPr>
              <a:t> that is proportional to the </a:t>
            </a:r>
            <a:r>
              <a:rPr lang="en-IN" b="1" dirty="0">
                <a:latin typeface="Arial Narrow" pitchFamily="34" charset="0"/>
              </a:rPr>
              <a:t>rate at which are errors is changing</a:t>
            </a:r>
            <a:endParaRPr lang="en-IN" dirty="0">
              <a:latin typeface="Arial Narrow" pitchFamily="34" charset="0"/>
            </a:endParaRPr>
          </a:p>
          <a:p>
            <a:pPr algn="just"/>
            <a:r>
              <a:rPr lang="en-IN" dirty="0">
                <a:latin typeface="Arial Narrow" pitchFamily="34" charset="0"/>
              </a:rPr>
              <a:t>When there is a </a:t>
            </a:r>
            <a:r>
              <a:rPr lang="en-IN" b="1" dirty="0">
                <a:latin typeface="Arial Narrow" pitchFamily="34" charset="0"/>
              </a:rPr>
              <a:t>sudden change </a:t>
            </a:r>
            <a:r>
              <a:rPr lang="en-IN" dirty="0">
                <a:latin typeface="Arial Narrow" pitchFamily="34" charset="0"/>
              </a:rPr>
              <a:t>in the error signal the controller gives a </a:t>
            </a:r>
            <a:r>
              <a:rPr lang="en-IN" b="1" dirty="0">
                <a:latin typeface="Arial Narrow" pitchFamily="34" charset="0"/>
              </a:rPr>
              <a:t>large correcting signal </a:t>
            </a:r>
          </a:p>
          <a:p>
            <a:pPr algn="just"/>
            <a:r>
              <a:rPr lang="en-IN" dirty="0">
                <a:latin typeface="Arial Narrow" pitchFamily="34" charset="0"/>
              </a:rPr>
              <a:t>When there is a </a:t>
            </a:r>
            <a:r>
              <a:rPr lang="en-IN" b="1" dirty="0">
                <a:latin typeface="Arial Narrow" pitchFamily="34" charset="0"/>
              </a:rPr>
              <a:t>gradual change </a:t>
            </a:r>
            <a:r>
              <a:rPr lang="en-IN" dirty="0">
                <a:latin typeface="Arial Narrow" pitchFamily="34" charset="0"/>
              </a:rPr>
              <a:t>only a </a:t>
            </a:r>
            <a:r>
              <a:rPr lang="en-IN" b="1" dirty="0">
                <a:latin typeface="Arial Narrow" pitchFamily="34" charset="0"/>
              </a:rPr>
              <a:t>small corrections signal </a:t>
            </a:r>
            <a:r>
              <a:rPr lang="en-IN" dirty="0">
                <a:latin typeface="Arial Narrow" pitchFamily="34" charset="0"/>
              </a:rPr>
              <a:t>is produced </a:t>
            </a: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701" y="1500174"/>
            <a:ext cx="843936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b="4935"/>
          <a:stretch>
            <a:fillRect/>
          </a:stretch>
        </p:blipFill>
        <p:spPr bwMode="auto">
          <a:xfrm>
            <a:off x="500034" y="928670"/>
            <a:ext cx="791851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The Integral Mode (I)</a:t>
            </a:r>
            <a:r>
              <a:rPr lang="en-IN" b="1" dirty="0">
                <a:latin typeface="Arial Narrow" pitchFamily="34" charset="0"/>
              </a:rPr>
              <a:t>: </a:t>
            </a:r>
          </a:p>
          <a:p>
            <a:pPr algn="just"/>
            <a:r>
              <a:rPr lang="en-IN" dirty="0">
                <a:latin typeface="Arial Narrow" pitchFamily="34" charset="0"/>
              </a:rPr>
              <a:t>The integral mode (I) which produces a </a:t>
            </a:r>
            <a:r>
              <a:rPr lang="en-IN" b="1" dirty="0">
                <a:latin typeface="Arial Narrow" pitchFamily="34" charset="0"/>
              </a:rPr>
              <a:t>control action </a:t>
            </a:r>
            <a:r>
              <a:rPr lang="en-IN" dirty="0">
                <a:latin typeface="Arial Narrow" pitchFamily="34" charset="0"/>
              </a:rPr>
              <a:t>that is proportional to the </a:t>
            </a:r>
            <a:r>
              <a:rPr lang="en-IN" b="1" dirty="0">
                <a:latin typeface="Arial Narrow" pitchFamily="34" charset="0"/>
              </a:rPr>
              <a:t>integral of the error </a:t>
            </a:r>
            <a:r>
              <a:rPr lang="en-IN" dirty="0">
                <a:latin typeface="Arial Narrow" pitchFamily="34" charset="0"/>
              </a:rPr>
              <a:t>with time. 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is one where the </a:t>
            </a:r>
            <a:r>
              <a:rPr lang="en-IN" b="1" dirty="0">
                <a:latin typeface="Arial Narrow" pitchFamily="34" charset="0"/>
              </a:rPr>
              <a:t>rate of change of the control output (I)</a:t>
            </a:r>
            <a:r>
              <a:rPr lang="en-IN" dirty="0">
                <a:latin typeface="Arial Narrow" pitchFamily="34" charset="0"/>
              </a:rPr>
              <a:t> is proportional to the </a:t>
            </a:r>
            <a:r>
              <a:rPr lang="en-IN" b="1" dirty="0">
                <a:latin typeface="Arial Narrow" pitchFamily="34" charset="0"/>
              </a:rPr>
              <a:t>input error signal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6057"/>
            <a:ext cx="6072230" cy="394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IN" b="1" dirty="0">
                <a:latin typeface="Arial Narrow" pitchFamily="34" charset="0"/>
              </a:rPr>
              <a:t>SYSTEM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143536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Arial Narrow" pitchFamily="34" charset="0"/>
              </a:rPr>
              <a:t>These are equations which describe the </a:t>
            </a:r>
            <a:r>
              <a:rPr lang="en-IN" b="1" dirty="0">
                <a:latin typeface="Arial Narrow" pitchFamily="34" charset="0"/>
              </a:rPr>
              <a:t>relationship between </a:t>
            </a:r>
            <a:r>
              <a:rPr lang="en-IN" dirty="0">
                <a:latin typeface="Arial Narrow" pitchFamily="34" charset="0"/>
              </a:rPr>
              <a:t>the</a:t>
            </a:r>
            <a:r>
              <a:rPr lang="en-IN" b="1" dirty="0">
                <a:latin typeface="Arial Narrow" pitchFamily="34" charset="0"/>
              </a:rPr>
              <a:t> input and output</a:t>
            </a:r>
            <a:r>
              <a:rPr lang="en-IN" dirty="0">
                <a:latin typeface="Arial Narrow" pitchFamily="34" charset="0"/>
              </a:rPr>
              <a:t> of a system</a:t>
            </a:r>
          </a:p>
          <a:p>
            <a:pPr algn="just"/>
            <a:r>
              <a:rPr lang="en-IN" dirty="0">
                <a:latin typeface="Arial Narrow" pitchFamily="34" charset="0"/>
              </a:rPr>
              <a:t>Forecast </a:t>
            </a:r>
            <a:r>
              <a:rPr lang="en-IN" b="1" dirty="0">
                <a:latin typeface="Arial Narrow" pitchFamily="34" charset="0"/>
              </a:rPr>
              <a:t>behaviour of a system </a:t>
            </a:r>
            <a:r>
              <a:rPr lang="en-IN" dirty="0">
                <a:latin typeface="Arial Narrow" pitchFamily="34" charset="0"/>
              </a:rPr>
              <a:t>under </a:t>
            </a:r>
            <a:r>
              <a:rPr lang="en-IN" b="1" dirty="0">
                <a:latin typeface="Arial Narrow" pitchFamily="34" charset="0"/>
              </a:rPr>
              <a:t>specific conditions</a:t>
            </a:r>
          </a:p>
          <a:p>
            <a:pPr algn="just"/>
            <a:r>
              <a:rPr lang="en-IN" b="1" dirty="0" err="1">
                <a:latin typeface="Arial Narrow" pitchFamily="34" charset="0"/>
              </a:rPr>
              <a:t>Eg</a:t>
            </a:r>
            <a:r>
              <a:rPr lang="en-IN" dirty="0">
                <a:latin typeface="Arial Narrow" pitchFamily="34" charset="0"/>
              </a:rPr>
              <a:t>: Like a </a:t>
            </a:r>
            <a:r>
              <a:rPr lang="en-IN" b="1" dirty="0">
                <a:latin typeface="Arial Narrow" pitchFamily="34" charset="0"/>
              </a:rPr>
              <a:t>child building houses, car, cranes </a:t>
            </a:r>
            <a:r>
              <a:rPr lang="en-IN" dirty="0">
                <a:latin typeface="Arial Narrow" pitchFamily="34" charset="0"/>
              </a:rPr>
              <a:t>and etc</a:t>
            </a:r>
          </a:p>
          <a:p>
            <a:pPr algn="just"/>
            <a:r>
              <a:rPr lang="en-IN" dirty="0">
                <a:latin typeface="Arial Narrow" pitchFamily="34" charset="0"/>
              </a:rPr>
              <a:t>In this each building block is consider to have a </a:t>
            </a:r>
            <a:r>
              <a:rPr lang="en-IN" b="1" dirty="0">
                <a:latin typeface="Arial Narrow" pitchFamily="34" charset="0"/>
              </a:rPr>
              <a:t>single property </a:t>
            </a:r>
            <a:r>
              <a:rPr lang="en-IN" dirty="0">
                <a:latin typeface="Arial Narrow" pitchFamily="34" charset="0"/>
              </a:rPr>
              <a:t>or </a:t>
            </a:r>
            <a:r>
              <a:rPr lang="en-IN" b="1" dirty="0">
                <a:latin typeface="Arial Narrow" pitchFamily="34" charset="0"/>
              </a:rPr>
              <a:t>functions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u="sng" dirty="0">
                <a:latin typeface="Arial Narrow" pitchFamily="34" charset="0"/>
              </a:rPr>
              <a:t>Digital Controllers</a:t>
            </a:r>
            <a:r>
              <a:rPr lang="en-IN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is having microprocessor is in </a:t>
            </a:r>
            <a:r>
              <a:rPr lang="en-IN" b="1" dirty="0">
                <a:latin typeface="Arial Narrow" pitchFamily="34" charset="0"/>
              </a:rPr>
              <a:t>control</a:t>
            </a:r>
            <a:r>
              <a:rPr lang="en-IN" dirty="0">
                <a:latin typeface="Arial Narrow" pitchFamily="34" charset="0"/>
              </a:rPr>
              <a:t> of the            </a:t>
            </a:r>
            <a:r>
              <a:rPr lang="en-IN" b="1" dirty="0">
                <a:latin typeface="Arial Narrow" pitchFamily="34" charset="0"/>
              </a:rPr>
              <a:t>closed-loop control system</a:t>
            </a:r>
          </a:p>
          <a:p>
            <a:pPr algn="just"/>
            <a:r>
              <a:rPr lang="en-IN" dirty="0">
                <a:latin typeface="Arial Narrow" pitchFamily="34" charset="0"/>
              </a:rPr>
              <a:t>The output is compared by the </a:t>
            </a:r>
            <a:r>
              <a:rPr lang="en-IN" b="1" dirty="0">
                <a:latin typeface="Arial Narrow" pitchFamily="34" charset="0"/>
              </a:rPr>
              <a:t>microprocessor</a:t>
            </a:r>
            <a:r>
              <a:rPr lang="en-IN" dirty="0">
                <a:latin typeface="Arial Narrow" pitchFamily="34" charset="0"/>
              </a:rPr>
              <a:t> with the </a:t>
            </a:r>
            <a:r>
              <a:rPr lang="en-IN" b="1" dirty="0">
                <a:latin typeface="Arial Narrow" pitchFamily="34" charset="0"/>
              </a:rPr>
              <a:t>set point value</a:t>
            </a:r>
            <a:r>
              <a:rPr lang="en-IN" dirty="0">
                <a:latin typeface="Arial Narrow" pitchFamily="34" charset="0"/>
              </a:rPr>
              <a:t> to give the </a:t>
            </a:r>
            <a:r>
              <a:rPr lang="en-IN" b="1" dirty="0">
                <a:latin typeface="Arial Narrow" pitchFamily="34" charset="0"/>
              </a:rPr>
              <a:t>error signal</a:t>
            </a:r>
            <a:endParaRPr lang="en-IN" u="sng" dirty="0">
              <a:latin typeface="Arial Narrow" pitchFamily="34" charset="0"/>
            </a:endParaRP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</a:t>
            </a:r>
            <a:r>
              <a:rPr lang="en-IN" u="sng" dirty="0">
                <a:latin typeface="Arial Narrow" pitchFamily="34" charset="0"/>
              </a:rPr>
              <a:t>Uses</a:t>
            </a:r>
            <a:r>
              <a:rPr lang="en-IN" dirty="0">
                <a:latin typeface="Arial Narrow" pitchFamily="34" charset="0"/>
              </a:rPr>
              <a:t>:</a:t>
            </a:r>
            <a:endParaRPr lang="en-IN" dirty="0"/>
          </a:p>
          <a:p>
            <a:pPr algn="just"/>
            <a:r>
              <a:rPr lang="en-IN" dirty="0">
                <a:latin typeface="Arial Narrow" pitchFamily="34" charset="0"/>
              </a:rPr>
              <a:t>Compares it with the </a:t>
            </a:r>
            <a:r>
              <a:rPr lang="en-IN" b="1" dirty="0">
                <a:latin typeface="Arial Narrow" pitchFamily="34" charset="0"/>
              </a:rPr>
              <a:t>set value and establishes the error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Samples the </a:t>
            </a:r>
            <a:r>
              <a:rPr lang="en-IN" b="1" dirty="0">
                <a:latin typeface="Arial Narrow" pitchFamily="34" charset="0"/>
              </a:rPr>
              <a:t>measured value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Carries out calculations based on the </a:t>
            </a:r>
            <a:r>
              <a:rPr lang="en-IN" b="1" dirty="0">
                <a:latin typeface="Arial Narrow" pitchFamily="34" charset="0"/>
              </a:rPr>
              <a:t>error value and stored values </a:t>
            </a:r>
            <a:r>
              <a:rPr lang="en-IN" dirty="0">
                <a:latin typeface="Arial Narrow" pitchFamily="34" charset="0"/>
              </a:rPr>
              <a:t>of </a:t>
            </a:r>
            <a:r>
              <a:rPr lang="en-IN" b="1" dirty="0">
                <a:latin typeface="Arial Narrow" pitchFamily="34" charset="0"/>
              </a:rPr>
              <a:t>previous inputs and outputs </a:t>
            </a:r>
            <a:r>
              <a:rPr lang="en-IN" dirty="0">
                <a:latin typeface="Arial Narrow" pitchFamily="34" charset="0"/>
              </a:rPr>
              <a:t>to obtain the </a:t>
            </a:r>
            <a:r>
              <a:rPr lang="en-IN" b="1" dirty="0">
                <a:latin typeface="Arial Narrow" pitchFamily="34" charset="0"/>
              </a:rPr>
              <a:t>output signal </a:t>
            </a:r>
          </a:p>
          <a:p>
            <a:endParaRPr lang="en-IN" dirty="0"/>
          </a:p>
          <a:p>
            <a:pPr algn="just"/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10200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285728"/>
            <a:ext cx="8858280" cy="6286544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VELOCITY CONTROL</a:t>
            </a:r>
            <a:r>
              <a:rPr lang="en-IN" b="1" dirty="0">
                <a:latin typeface="Arial Narrow" pitchFamily="34" charset="0"/>
              </a:rPr>
              <a:t>: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4252"/>
          <a:stretch>
            <a:fillRect/>
          </a:stretch>
        </p:blipFill>
        <p:spPr bwMode="auto">
          <a:xfrm>
            <a:off x="285720" y="1214422"/>
            <a:ext cx="870233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71414"/>
            <a:ext cx="885828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ADAPTIVE CONTROL</a:t>
            </a:r>
            <a:r>
              <a:rPr lang="en-IN" b="1" dirty="0">
                <a:latin typeface="Arial Narrow" pitchFamily="34" charset="0"/>
              </a:rPr>
              <a:t>: </a:t>
            </a:r>
          </a:p>
          <a:p>
            <a:pPr algn="just"/>
            <a:r>
              <a:rPr lang="en-IN" dirty="0">
                <a:latin typeface="Arial Narrow" pitchFamily="34" charset="0"/>
              </a:rPr>
              <a:t>An adaptive control system which </a:t>
            </a:r>
            <a:r>
              <a:rPr lang="en-IN" b="1" dirty="0">
                <a:latin typeface="Arial Narrow" pitchFamily="34" charset="0"/>
              </a:rPr>
              <a:t>'adapts'</a:t>
            </a:r>
            <a:r>
              <a:rPr lang="en-IN" dirty="0">
                <a:latin typeface="Arial Narrow" pitchFamily="34" charset="0"/>
              </a:rPr>
              <a:t> to changes and </a:t>
            </a:r>
            <a:r>
              <a:rPr lang="en-IN" b="1" dirty="0">
                <a:latin typeface="Arial Narrow" pitchFamily="34" charset="0"/>
              </a:rPr>
              <a:t>changes its parameters </a:t>
            </a:r>
            <a:r>
              <a:rPr lang="en-IN" dirty="0">
                <a:latin typeface="Arial Narrow" pitchFamily="34" charset="0"/>
              </a:rPr>
              <a:t>to </a:t>
            </a:r>
            <a:r>
              <a:rPr lang="en-IN" b="1" u="sng" dirty="0">
                <a:latin typeface="Arial Narrow" pitchFamily="34" charset="0"/>
              </a:rPr>
              <a:t>fit the circumstances prevailing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is used to be adapted to fit the </a:t>
            </a:r>
            <a:r>
              <a:rPr lang="en-IN" b="1" dirty="0">
                <a:latin typeface="Arial Narrow" pitchFamily="34" charset="0"/>
              </a:rPr>
              <a:t>circumstances, modifying</a:t>
            </a:r>
            <a:r>
              <a:rPr lang="en-IN" dirty="0">
                <a:latin typeface="Arial Narrow" pitchFamily="34" charset="0"/>
              </a:rPr>
              <a:t> them as the </a:t>
            </a:r>
            <a:r>
              <a:rPr lang="en-IN" b="1" u="sng" dirty="0">
                <a:latin typeface="Arial Narrow" pitchFamily="34" charset="0"/>
              </a:rPr>
              <a:t>circumstances change</a:t>
            </a:r>
            <a:r>
              <a:rPr lang="en-IN" b="1" dirty="0">
                <a:latin typeface="Arial Narrow" pitchFamily="34" charset="0"/>
              </a:rPr>
              <a:t>.</a:t>
            </a:r>
            <a:endParaRPr lang="en-IN" dirty="0">
              <a:latin typeface="Arial Narrow" pitchFamily="34" charset="0"/>
            </a:endParaRPr>
          </a:p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Stages of Adaptive Control System</a:t>
            </a:r>
            <a:r>
              <a:rPr lang="en-IN" b="1" dirty="0">
                <a:latin typeface="Arial Narrow" pitchFamily="34" charset="0"/>
              </a:rPr>
              <a:t>: </a:t>
            </a:r>
            <a:endParaRPr lang="en-IN" dirty="0"/>
          </a:p>
          <a:p>
            <a:pPr algn="just"/>
            <a:r>
              <a:rPr lang="en-IN" b="1" dirty="0">
                <a:latin typeface="Arial Narrow" pitchFamily="34" charset="0"/>
              </a:rPr>
              <a:t>Starts to operate with controller </a:t>
            </a:r>
            <a:r>
              <a:rPr lang="en-IN" dirty="0">
                <a:latin typeface="Arial Narrow" pitchFamily="34" charset="0"/>
              </a:rPr>
              <a:t>conditions set on the </a:t>
            </a:r>
            <a:r>
              <a:rPr lang="en-IN" b="1" dirty="0">
                <a:latin typeface="Arial Narrow" pitchFamily="34" charset="0"/>
              </a:rPr>
              <a:t>basis of an assumed condition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b="1" dirty="0">
                <a:latin typeface="Arial Narrow" pitchFamily="34" charset="0"/>
              </a:rPr>
              <a:t>Desired performance </a:t>
            </a:r>
            <a:r>
              <a:rPr lang="en-IN" dirty="0">
                <a:latin typeface="Arial Narrow" pitchFamily="34" charset="0"/>
              </a:rPr>
              <a:t>is continuously compared with the </a:t>
            </a:r>
            <a:r>
              <a:rPr lang="en-IN" b="1" dirty="0">
                <a:latin typeface="Arial Narrow" pitchFamily="34" charset="0"/>
              </a:rPr>
              <a:t>actual system performance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Control system mode and parameters are </a:t>
            </a:r>
            <a:r>
              <a:rPr lang="en-IN" b="1" dirty="0">
                <a:latin typeface="Arial Narrow" pitchFamily="34" charset="0"/>
              </a:rPr>
              <a:t>automatically</a:t>
            </a:r>
            <a:r>
              <a:rPr lang="en-IN" dirty="0">
                <a:latin typeface="Arial Narrow" pitchFamily="34" charset="0"/>
              </a:rPr>
              <a:t> and continuously </a:t>
            </a:r>
            <a:r>
              <a:rPr lang="en-IN" b="1" dirty="0">
                <a:latin typeface="Arial Narrow" pitchFamily="34" charset="0"/>
              </a:rPr>
              <a:t>adjusted</a:t>
            </a:r>
            <a:r>
              <a:rPr lang="en-IN" dirty="0">
                <a:latin typeface="Arial Narrow" pitchFamily="34" charset="0"/>
              </a:rPr>
              <a:t>.</a:t>
            </a:r>
          </a:p>
          <a:p>
            <a:pPr algn="just">
              <a:buNone/>
            </a:pPr>
            <a:endParaRPr lang="en-IN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429288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Forms of Adaptive Control System</a:t>
            </a:r>
            <a:r>
              <a:rPr lang="en-IN" b="1" dirty="0">
                <a:latin typeface="Arial Narrow" pitchFamily="34" charset="0"/>
              </a:rPr>
              <a:t>: </a:t>
            </a:r>
          </a:p>
          <a:p>
            <a:pPr algn="just"/>
            <a:r>
              <a:rPr lang="en-IN" dirty="0">
                <a:latin typeface="Arial Narrow" pitchFamily="34" charset="0"/>
              </a:rPr>
              <a:t>Gain-scheduled control </a:t>
            </a:r>
          </a:p>
          <a:p>
            <a:pPr algn="just"/>
            <a:r>
              <a:rPr lang="en-IN" dirty="0">
                <a:latin typeface="Arial Narrow" pitchFamily="34" charset="0"/>
              </a:rPr>
              <a:t>Self – tuning </a:t>
            </a:r>
          </a:p>
          <a:p>
            <a:pPr algn="just"/>
            <a:r>
              <a:rPr lang="en-IN" dirty="0">
                <a:latin typeface="Arial Narrow" pitchFamily="34" charset="0"/>
              </a:rPr>
              <a:t>Model-reference adaptive systems </a:t>
            </a: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86544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Gain-scheduled control</a:t>
            </a:r>
            <a:r>
              <a:rPr lang="en-IN" dirty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It is sometimes referred to, </a:t>
            </a:r>
            <a:r>
              <a:rPr lang="en-IN" b="1" dirty="0">
                <a:latin typeface="Arial Narrow" pitchFamily="34" charset="0"/>
              </a:rPr>
              <a:t>pre-programmed adaptive control</a:t>
            </a:r>
            <a:r>
              <a:rPr lang="en-IN" dirty="0">
                <a:latin typeface="Arial Narrow" pitchFamily="34" charset="0"/>
              </a:rPr>
              <a:t>, </a:t>
            </a:r>
            <a:r>
              <a:rPr lang="en-IN" b="1" dirty="0">
                <a:latin typeface="Arial Narrow" pitchFamily="34" charset="0"/>
              </a:rPr>
              <a:t>pre-set changes </a:t>
            </a:r>
            <a:r>
              <a:rPr lang="en-IN" dirty="0">
                <a:latin typeface="Arial Narrow" pitchFamily="34" charset="0"/>
              </a:rPr>
              <a:t>in the parameters of the controller are made on the </a:t>
            </a:r>
            <a:r>
              <a:rPr lang="en-IN" b="1" dirty="0">
                <a:latin typeface="Arial Narrow" pitchFamily="34" charset="0"/>
              </a:rPr>
              <a:t>basis of some auxiliary measurement</a:t>
            </a:r>
            <a:r>
              <a:rPr lang="en-IN" dirty="0">
                <a:latin typeface="Arial Narrow" pitchFamily="34" charset="0"/>
              </a:rPr>
              <a:t> of some process variable 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238" t="3867" r="4458"/>
          <a:stretch>
            <a:fillRect/>
          </a:stretch>
        </p:blipFill>
        <p:spPr bwMode="auto">
          <a:xfrm>
            <a:off x="571472" y="3525401"/>
            <a:ext cx="7643866" cy="29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406" y="142852"/>
            <a:ext cx="8929718" cy="6643710"/>
          </a:xfrm>
        </p:spPr>
        <p:txBody>
          <a:bodyPr/>
          <a:lstStyle/>
          <a:p>
            <a:pPr algn="just">
              <a:buNone/>
            </a:pPr>
            <a:r>
              <a:rPr lang="en-IN" b="1" u="sng" dirty="0">
                <a:latin typeface="Arial Narrow" pitchFamily="34" charset="0"/>
              </a:rPr>
              <a:t>Self-tuning</a:t>
            </a:r>
            <a:r>
              <a:rPr lang="en-IN" dirty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Self-tuning control the </a:t>
            </a:r>
            <a:r>
              <a:rPr lang="en-IN" b="1" dirty="0">
                <a:latin typeface="Arial Narrow" pitchFamily="34" charset="0"/>
              </a:rPr>
              <a:t>system continuously tunes its own parameters</a:t>
            </a:r>
            <a:r>
              <a:rPr lang="en-IN" dirty="0">
                <a:latin typeface="Arial Narrow" pitchFamily="34" charset="0"/>
              </a:rPr>
              <a:t> based on </a:t>
            </a:r>
            <a:r>
              <a:rPr lang="en-IN" b="1" dirty="0">
                <a:latin typeface="Arial Narrow" pitchFamily="34" charset="0"/>
              </a:rPr>
              <a:t>monitoring the variable </a:t>
            </a:r>
            <a:r>
              <a:rPr lang="en-IN" dirty="0">
                <a:latin typeface="Arial Narrow" pitchFamily="34" charset="0"/>
              </a:rPr>
              <a:t>that the system is controlling and the </a:t>
            </a:r>
            <a:r>
              <a:rPr lang="en-IN" b="1" dirty="0">
                <a:latin typeface="Arial Narrow" pitchFamily="34" charset="0"/>
              </a:rPr>
              <a:t>output from the controller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r>
              <a:rPr lang="en-IN" dirty="0">
                <a:latin typeface="Arial Narrow" pitchFamily="34" charset="0"/>
              </a:rPr>
              <a:t>It is often found in </a:t>
            </a:r>
            <a:r>
              <a:rPr lang="en-IN" b="1" dirty="0">
                <a:latin typeface="Arial Narrow" pitchFamily="34" charset="0"/>
              </a:rPr>
              <a:t>commercial PID controller </a:t>
            </a:r>
          </a:p>
          <a:p>
            <a:endParaRPr lang="en-IN" b="1" dirty="0">
              <a:latin typeface="Arial Narrow" pitchFamily="34" charset="0"/>
            </a:endParaRPr>
          </a:p>
          <a:p>
            <a:endParaRPr lang="en-IN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595" r="2261"/>
          <a:stretch>
            <a:fillRect/>
          </a:stretch>
        </p:blipFill>
        <p:spPr bwMode="auto">
          <a:xfrm>
            <a:off x="571472" y="3571875"/>
            <a:ext cx="8001056" cy="312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Model-Reference Adaptive Systems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is an </a:t>
            </a:r>
            <a:r>
              <a:rPr lang="en-IN" b="1" dirty="0">
                <a:latin typeface="Arial Narrow" pitchFamily="34" charset="0"/>
              </a:rPr>
              <a:t>accurate model of the system </a:t>
            </a:r>
            <a:r>
              <a:rPr lang="en-IN" dirty="0">
                <a:latin typeface="Arial Narrow" pitchFamily="34" charset="0"/>
              </a:rPr>
              <a:t>is developed</a:t>
            </a:r>
          </a:p>
          <a:p>
            <a:pPr algn="just"/>
            <a:r>
              <a:rPr lang="en-IN" dirty="0">
                <a:latin typeface="Arial Narrow" pitchFamily="34" charset="0"/>
              </a:rPr>
              <a:t>Difference between the </a:t>
            </a:r>
            <a:r>
              <a:rPr lang="en-IN" b="1" dirty="0">
                <a:latin typeface="Arial Narrow" pitchFamily="34" charset="0"/>
              </a:rPr>
              <a:t>actual output </a:t>
            </a:r>
            <a:r>
              <a:rPr lang="en-IN" dirty="0">
                <a:latin typeface="Arial Narrow" pitchFamily="34" charset="0"/>
              </a:rPr>
              <a:t>and </a:t>
            </a:r>
            <a:r>
              <a:rPr lang="en-IN" b="1" dirty="0">
                <a:latin typeface="Arial Narrow" pitchFamily="34" charset="0"/>
              </a:rPr>
              <a:t>the output from the mode</a:t>
            </a:r>
            <a:r>
              <a:rPr lang="en-IN" dirty="0">
                <a:latin typeface="Arial Narrow" pitchFamily="34" charset="0"/>
              </a:rPr>
              <a:t>l compared. </a:t>
            </a:r>
          </a:p>
          <a:p>
            <a:pPr algn="just"/>
            <a:endParaRPr lang="en-IN" dirty="0">
              <a:latin typeface="Arial Narrow" pitchFamily="34" charset="0"/>
            </a:endParaRPr>
          </a:p>
          <a:p>
            <a:endParaRPr lang="en-IN" dirty="0">
              <a:latin typeface="Arial Narrow" pitchFamily="34" charset="0"/>
            </a:endParaRPr>
          </a:p>
          <a:p>
            <a:pPr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125" y="2571744"/>
            <a:ext cx="795696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143932" cy="928694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Building Blocks of Mechanical- Translational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8621" t="6667" b="15000"/>
          <a:stretch>
            <a:fillRect/>
          </a:stretch>
        </p:blipFill>
        <p:spPr bwMode="auto">
          <a:xfrm>
            <a:off x="214282" y="1285889"/>
            <a:ext cx="37861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22980" t="10500" b="13374"/>
          <a:stretch>
            <a:fillRect/>
          </a:stretch>
        </p:blipFill>
        <p:spPr bwMode="auto">
          <a:xfrm>
            <a:off x="5572132" y="1357298"/>
            <a:ext cx="350043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b="15476"/>
          <a:stretch>
            <a:fillRect/>
          </a:stretch>
        </p:blipFill>
        <p:spPr bwMode="auto">
          <a:xfrm>
            <a:off x="857224" y="5429264"/>
            <a:ext cx="185738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71538" y="6253483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Arial Narrow" pitchFamily="34" charset="0"/>
              </a:rPr>
              <a:t>SPRING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43702" y="631503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Arial Narrow" pitchFamily="34" charset="0"/>
              </a:rPr>
              <a:t>DASHPOT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l="4105" t="3439" r="81819" b="81085"/>
          <a:stretch>
            <a:fillRect/>
          </a:stretch>
        </p:blipFill>
        <p:spPr bwMode="auto">
          <a:xfrm>
            <a:off x="6357950" y="5143511"/>
            <a:ext cx="1714512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l="10000" t="16965" b="24910"/>
          <a:stretch>
            <a:fillRect/>
          </a:stretch>
        </p:blipFill>
        <p:spPr bwMode="auto">
          <a:xfrm>
            <a:off x="6143636" y="5786454"/>
            <a:ext cx="192882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357298"/>
            <a:ext cx="414737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r="7784"/>
          <a:stretch>
            <a:fillRect/>
          </a:stretch>
        </p:blipFill>
        <p:spPr bwMode="auto">
          <a:xfrm>
            <a:off x="4929189" y="1714488"/>
            <a:ext cx="378621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b="18182"/>
          <a:stretch>
            <a:fillRect/>
          </a:stretch>
        </p:blipFill>
        <p:spPr bwMode="auto">
          <a:xfrm>
            <a:off x="5786446" y="2571744"/>
            <a:ext cx="1643074" cy="7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429000"/>
            <a:ext cx="176396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4286256"/>
            <a:ext cx="10527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5939" t="6663" b="4138"/>
          <a:stretch>
            <a:fillRect/>
          </a:stretch>
        </p:blipFill>
        <p:spPr bwMode="auto">
          <a:xfrm>
            <a:off x="285720" y="857232"/>
            <a:ext cx="435771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3798" b="5055"/>
          <a:stretch>
            <a:fillRect/>
          </a:stretch>
        </p:blipFill>
        <p:spPr bwMode="auto">
          <a:xfrm>
            <a:off x="4929190" y="785794"/>
            <a:ext cx="39290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0448" b="8955"/>
          <a:stretch>
            <a:fillRect/>
          </a:stretch>
        </p:blipFill>
        <p:spPr bwMode="auto">
          <a:xfrm>
            <a:off x="1214414" y="1142984"/>
            <a:ext cx="6215106" cy="261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l="15493" r="5634"/>
          <a:stretch>
            <a:fillRect/>
          </a:stretch>
        </p:blipFill>
        <p:spPr bwMode="auto">
          <a:xfrm>
            <a:off x="2428860" y="3857628"/>
            <a:ext cx="44440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3"/>
          <p:cNvSpPr txBox="1">
            <a:spLocks/>
          </p:cNvSpPr>
          <p:nvPr/>
        </p:nvSpPr>
        <p:spPr>
          <a:xfrm>
            <a:off x="500034" y="214290"/>
            <a:ext cx="814393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Building Blocks of Mechanical- Rotational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704203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Arial Narrow" pitchFamily="34" charset="0"/>
              </a:rPr>
              <a:t>Building Blocks of Electrical</a:t>
            </a:r>
            <a:endParaRPr lang="en-IN" sz="4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346" y="1571612"/>
            <a:ext cx="87058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1354"/>
          <a:stretch>
            <a:fillRect/>
          </a:stretch>
        </p:blipFill>
        <p:spPr bwMode="auto">
          <a:xfrm>
            <a:off x="214282" y="214290"/>
            <a:ext cx="424417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143512"/>
            <a:ext cx="20560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85728"/>
            <a:ext cx="424612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367</Words>
  <Application>Microsoft Office PowerPoint</Application>
  <PresentationFormat>On-screen Show (4:3)</PresentationFormat>
  <Paragraphs>54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Narrow</vt:lpstr>
      <vt:lpstr>Calibri</vt:lpstr>
      <vt:lpstr>Office Theme</vt:lpstr>
      <vt:lpstr>PowerPoint Presentation</vt:lpstr>
      <vt:lpstr>SYSTEM MODELS</vt:lpstr>
      <vt:lpstr>Building Blocks of Mechanical- Translational</vt:lpstr>
      <vt:lpstr>PowerPoint Presentation</vt:lpstr>
      <vt:lpstr>PowerPoint Presentation</vt:lpstr>
      <vt:lpstr>PowerPoint Presentation</vt:lpstr>
      <vt:lpstr>PowerPoint Presentation</vt:lpstr>
      <vt:lpstr>Building Blocks of Electrical</vt:lpstr>
      <vt:lpstr>PowerPoint Presentation</vt:lpstr>
      <vt:lpstr>PowerPoint Presentation</vt:lpstr>
      <vt:lpstr>PowerPoint Presentation</vt:lpstr>
      <vt:lpstr>PowerPoint Presentation</vt:lpstr>
      <vt:lpstr>TYPES OF CONTROL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KRISHNAKUMAR S K</cp:lastModifiedBy>
  <cp:revision>22</cp:revision>
  <dcterms:created xsi:type="dcterms:W3CDTF">2018-09-14T10:00:27Z</dcterms:created>
  <dcterms:modified xsi:type="dcterms:W3CDTF">2019-07-21T03:23:09Z</dcterms:modified>
</cp:coreProperties>
</file>