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863E-4E3D-498C-A575-73987535D9F4}" type="datetimeFigureOut">
              <a:rPr lang="en-US" smtClean="0"/>
              <a:pPr/>
              <a:t>8/22/2019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F3C6-A0F6-424A-8117-3ED4A7855CC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UNIT 2: ACTUATION SYSTEMS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14422"/>
            <a:ext cx="9144000" cy="49117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</a:t>
            </a: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Pneumatic and Hydraulic Systems – Directional Control Valves – Rotary Actuators. Mechanical Actuation Systems – Cams – Gear Trains – Ratchet and pawl – Belt and Chain Drives – Bearings. Electrical Actuation Systems – Mechanical Switches – Solid State Switches – Solenoids – Construction and working principle of DC and AC Motors – speed control of AC and DC drives, Stepper Motors-switching circuitries for stepper motor – AC &amp; DC Servo motors.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80064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SPOOL TYPE SOLENOID OPERATED VALVE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25470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VALVE SYMBOLS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3333" t="5687" r="8333"/>
          <a:stretch>
            <a:fillRect/>
          </a:stretch>
        </p:blipFill>
        <p:spPr bwMode="auto">
          <a:xfrm>
            <a:off x="285720" y="1333119"/>
            <a:ext cx="3714776" cy="47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04923"/>
            <a:ext cx="4600575" cy="422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958" y="5500702"/>
            <a:ext cx="3918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418062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PILOT OPERATED VALVE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2308" t="12111" r="4615"/>
          <a:stretch>
            <a:fillRect/>
          </a:stretch>
        </p:blipFill>
        <p:spPr bwMode="auto">
          <a:xfrm>
            <a:off x="2357422" y="2678728"/>
            <a:ext cx="4214842" cy="396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214290"/>
            <a:ext cx="8229600" cy="78581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ROTARY ACTUATORS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2786082" cy="28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291465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36345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MECHANICAL ACTUATION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4768865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A mechanical actuator functions to execute movement by converting </a:t>
            </a:r>
            <a:r>
              <a:rPr lang="en-IN" b="1" dirty="0">
                <a:latin typeface="Arial Narrow" pitchFamily="34" charset="0"/>
              </a:rPr>
              <a:t>one kind of motion, such as rotary motion, into another kind, such as linear motion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An example is a </a:t>
            </a:r>
            <a:r>
              <a:rPr lang="en-IN" b="1" dirty="0">
                <a:latin typeface="Arial Narrow" pitchFamily="34" charset="0"/>
              </a:rPr>
              <a:t>rack and pinion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operation of mechanical actuators is based on combinations of </a:t>
            </a:r>
            <a:r>
              <a:rPr lang="en-IN" b="1" dirty="0">
                <a:latin typeface="Arial Narrow" pitchFamily="34" charset="0"/>
              </a:rPr>
              <a:t>structural components, such as gears and rails, or pulleys and chains</a:t>
            </a:r>
            <a:r>
              <a:rPr lang="en-IN" dirty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CAM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66286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35771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072098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A </a:t>
            </a:r>
            <a:r>
              <a:rPr lang="en-IN" b="1" dirty="0">
                <a:latin typeface="Arial Narrow" pitchFamily="34" charset="0"/>
              </a:rPr>
              <a:t>cam</a:t>
            </a:r>
            <a:r>
              <a:rPr lang="en-IN" dirty="0">
                <a:latin typeface="Arial Narrow" pitchFamily="34" charset="0"/>
              </a:rPr>
              <a:t> is a rotating or sliding piece in a mechanical linkage used especially in transforming rotary motion into linear motion.</a:t>
            </a:r>
          </a:p>
          <a:p>
            <a:pPr algn="just"/>
            <a:r>
              <a:rPr lang="en-IN" dirty="0">
                <a:latin typeface="Arial Narrow" pitchFamily="34" charset="0"/>
              </a:rPr>
              <a:t>It is often a part of a rotating wheel (e.g. an eccentric wheel) or shaft (e.g. a cylinder with an irregular shape) that strikes a lever at one or more points on its circular path. 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6854"/>
          <a:stretch>
            <a:fillRect/>
          </a:stretch>
        </p:blipFill>
        <p:spPr bwMode="auto">
          <a:xfrm>
            <a:off x="1214414" y="214290"/>
            <a:ext cx="6429420" cy="62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GEAR 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A gear train is a mechanical system formed by mounting </a:t>
            </a:r>
            <a:r>
              <a:rPr lang="en-IN" b="1" dirty="0">
                <a:latin typeface="Arial Narrow" pitchFamily="34" charset="0"/>
              </a:rPr>
              <a:t>gears on a frame </a:t>
            </a:r>
            <a:r>
              <a:rPr lang="en-IN" dirty="0">
                <a:latin typeface="Arial Narrow" pitchFamily="34" charset="0"/>
              </a:rPr>
              <a:t>so the teeth of the gears engage.</a:t>
            </a:r>
          </a:p>
          <a:p>
            <a:pPr algn="just"/>
            <a:r>
              <a:rPr lang="en-IN" dirty="0">
                <a:latin typeface="Arial Narrow" pitchFamily="34" charset="0"/>
              </a:rPr>
              <a:t>Gear teeth are designed to </a:t>
            </a:r>
            <a:r>
              <a:rPr lang="en-IN" b="1" dirty="0">
                <a:latin typeface="Arial Narrow" pitchFamily="34" charset="0"/>
              </a:rPr>
              <a:t>ensure the pitch circles of engaging gears</a:t>
            </a:r>
            <a:r>
              <a:rPr lang="en-IN" dirty="0">
                <a:latin typeface="Arial Narrow" pitchFamily="34" charset="0"/>
              </a:rPr>
              <a:t> roll on each other </a:t>
            </a:r>
            <a:r>
              <a:rPr lang="en-IN" b="1" dirty="0">
                <a:latin typeface="Arial Narrow" pitchFamily="34" charset="0"/>
              </a:rPr>
              <a:t>without slipping, providing a smooth transmission of rotation from one gear to the next.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ACTUATION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>
                <a:latin typeface="Arial Narrow" pitchFamily="34" charset="0"/>
              </a:rPr>
              <a:t>Actuator</a:t>
            </a:r>
            <a:r>
              <a:rPr lang="en-IN" dirty="0">
                <a:latin typeface="Arial Narrow" pitchFamily="34" charset="0"/>
              </a:rPr>
              <a:t> is a component of a machine that is responsible for moving and controlling a mechanism or </a:t>
            </a:r>
            <a:r>
              <a:rPr lang="en-IN" b="1" dirty="0">
                <a:latin typeface="Arial Narrow" pitchFamily="34" charset="0"/>
              </a:rPr>
              <a:t>system</a:t>
            </a:r>
            <a:r>
              <a:rPr lang="en-IN" dirty="0">
                <a:latin typeface="Arial Narrow" pitchFamily="34" charset="0"/>
              </a:rPr>
              <a:t>, for example by opening a valve. </a:t>
            </a:r>
          </a:p>
          <a:p>
            <a:pPr algn="just"/>
            <a:r>
              <a:rPr lang="en-IN" dirty="0">
                <a:latin typeface="Arial Narrow" pitchFamily="34" charset="0"/>
              </a:rPr>
              <a:t>In simple terms, it is a "mover".</a:t>
            </a:r>
          </a:p>
          <a:p>
            <a:pPr algn="just"/>
            <a:r>
              <a:rPr lang="en-IN" dirty="0">
                <a:latin typeface="Arial Narrow" pitchFamily="34" charset="0"/>
              </a:rPr>
              <a:t> An </a:t>
            </a:r>
            <a:r>
              <a:rPr lang="en-IN" b="1" dirty="0">
                <a:latin typeface="Arial Narrow" pitchFamily="34" charset="0"/>
              </a:rPr>
              <a:t>actuator</a:t>
            </a:r>
            <a:r>
              <a:rPr lang="en-IN" dirty="0">
                <a:latin typeface="Arial Narrow" pitchFamily="34" charset="0"/>
              </a:rPr>
              <a:t> requires a control signal and a source of energy.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2786082" cy="333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3667120" cy="31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l="10638" t="7089" b="14929"/>
          <a:stretch>
            <a:fillRect/>
          </a:stretch>
        </p:blipFill>
        <p:spPr bwMode="auto">
          <a:xfrm>
            <a:off x="714348" y="285728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256"/>
            <a:ext cx="3071834" cy="20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94985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429024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RATCHET AND PAWL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78025" y="1785926"/>
            <a:ext cx="372247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crank6a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48242" y="1714488"/>
            <a:ext cx="4038600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Ratchet.jpg"/>
          <p:cNvPicPr>
            <a:picLocks noChangeAspect="1" noChangeArrowheads="1"/>
          </p:cNvPicPr>
          <p:nvPr/>
        </p:nvPicPr>
        <p:blipFill>
          <a:blip r:embed="rId2"/>
          <a:srcRect l="1335" t="878" r="815" b="28000"/>
          <a:stretch>
            <a:fillRect/>
          </a:stretch>
        </p:blipFill>
        <p:spPr bwMode="auto">
          <a:xfrm>
            <a:off x="142844" y="214290"/>
            <a:ext cx="878687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BELT DRIVES</a:t>
            </a:r>
            <a:endParaRPr lang="en-IN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775" b="25410"/>
          <a:stretch>
            <a:fillRect/>
          </a:stretch>
        </p:blipFill>
        <p:spPr bwMode="auto">
          <a:xfrm>
            <a:off x="571471" y="2071677"/>
            <a:ext cx="3904837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3053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492919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IN" sz="2400" dirty="0">
                <a:latin typeface="Arial Narrow" pitchFamily="34" charset="0"/>
              </a:rPr>
              <a:t>Crossed belt drive</a:t>
            </a:r>
          </a:p>
          <a:p>
            <a:pPr marL="342900" indent="-342900">
              <a:buAutoNum type="alphaLcParenR"/>
            </a:pPr>
            <a:r>
              <a:rPr lang="en-IN" sz="2400" dirty="0">
                <a:latin typeface="Arial Narrow" pitchFamily="34" charset="0"/>
              </a:rPr>
              <a:t>Open belt drive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857916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It pair </a:t>
            </a:r>
            <a:r>
              <a:rPr lang="en-IN" b="1" dirty="0">
                <a:latin typeface="Arial Narrow" pitchFamily="34" charset="0"/>
              </a:rPr>
              <a:t>two rolling cylinders</a:t>
            </a:r>
          </a:p>
          <a:p>
            <a:pPr algn="just"/>
            <a:r>
              <a:rPr lang="en-IN" dirty="0">
                <a:latin typeface="Arial Narrow" pitchFamily="34" charset="0"/>
              </a:rPr>
              <a:t>Motion of </a:t>
            </a:r>
            <a:r>
              <a:rPr lang="en-IN" b="1" dirty="0">
                <a:latin typeface="Arial Narrow" pitchFamily="34" charset="0"/>
              </a:rPr>
              <a:t>one cylinder is transferred to other </a:t>
            </a:r>
            <a:r>
              <a:rPr lang="en-IN" dirty="0">
                <a:latin typeface="Arial Narrow" pitchFamily="34" charset="0"/>
              </a:rPr>
              <a:t>by belt</a:t>
            </a:r>
          </a:p>
          <a:p>
            <a:pPr algn="just">
              <a:buNone/>
            </a:pPr>
            <a:r>
              <a:rPr lang="en-IN" b="1" u="sng" dirty="0">
                <a:latin typeface="Arial Narrow" pitchFamily="34" charset="0"/>
              </a:rPr>
              <a:t>Types of belts</a:t>
            </a:r>
          </a:p>
          <a:p>
            <a:pPr algn="just"/>
            <a:r>
              <a:rPr lang="en-IN" dirty="0">
                <a:latin typeface="Arial Narrow" pitchFamily="34" charset="0"/>
              </a:rPr>
              <a:t>Flat Belt</a:t>
            </a:r>
          </a:p>
          <a:p>
            <a:pPr algn="just"/>
            <a:r>
              <a:rPr lang="en-IN" dirty="0">
                <a:latin typeface="Arial Narrow" pitchFamily="34" charset="0"/>
              </a:rPr>
              <a:t>Round Belt </a:t>
            </a:r>
          </a:p>
          <a:p>
            <a:pPr algn="just"/>
            <a:r>
              <a:rPr lang="en-IN" dirty="0">
                <a:latin typeface="Arial Narrow" pitchFamily="34" charset="0"/>
              </a:rPr>
              <a:t>V Belt</a:t>
            </a:r>
          </a:p>
          <a:p>
            <a:pPr algn="just"/>
            <a:r>
              <a:rPr lang="en-IN" dirty="0">
                <a:latin typeface="Arial Narrow" pitchFamily="34" charset="0"/>
              </a:rPr>
              <a:t>Timing Belt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286" t="28356" r="15962" b="24625"/>
          <a:stretch>
            <a:fillRect/>
          </a:stretch>
        </p:blipFill>
        <p:spPr bwMode="auto">
          <a:xfrm>
            <a:off x="4643438" y="2714620"/>
            <a:ext cx="38576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24" r="2586"/>
          <a:stretch>
            <a:fillRect/>
          </a:stretch>
        </p:blipFill>
        <p:spPr bwMode="auto">
          <a:xfrm>
            <a:off x="428596" y="500042"/>
            <a:ext cx="82153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8501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CHAIN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18" y="1142984"/>
            <a:ext cx="8686800" cy="4983179"/>
          </a:xfrm>
        </p:spPr>
        <p:txBody>
          <a:bodyPr/>
          <a:lstStyle/>
          <a:p>
            <a:pPr algn="just"/>
            <a:r>
              <a:rPr lang="en-IN" b="1" dirty="0">
                <a:latin typeface="Arial Narrow" pitchFamily="34" charset="0"/>
              </a:rPr>
              <a:t>Slips </a:t>
            </a:r>
            <a:r>
              <a:rPr lang="en-IN" dirty="0">
                <a:latin typeface="Arial Narrow" pitchFamily="34" charset="0"/>
              </a:rPr>
              <a:t>can be </a:t>
            </a:r>
            <a:r>
              <a:rPr lang="en-IN" b="1" dirty="0">
                <a:latin typeface="Arial Narrow" pitchFamily="34" charset="0"/>
              </a:rPr>
              <a:t>prevented by use of chains </a:t>
            </a:r>
            <a:r>
              <a:rPr lang="en-IN" dirty="0">
                <a:latin typeface="Arial Narrow" pitchFamily="34" charset="0"/>
              </a:rPr>
              <a:t>which lock into teeth on the rotating cylinders equivalent to the pair of intermeshing gear wheel</a:t>
            </a:r>
          </a:p>
          <a:p>
            <a:pPr algn="just"/>
            <a:r>
              <a:rPr lang="en-IN" dirty="0">
                <a:latin typeface="Arial Narrow" pitchFamily="34" charset="0"/>
              </a:rPr>
              <a:t> Similar to the simple gear train</a:t>
            </a:r>
          </a:p>
          <a:p>
            <a:endParaRPr lang="en-IN" dirty="0">
              <a:latin typeface="Arial Narrow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r="5357"/>
          <a:stretch>
            <a:fillRect/>
          </a:stretch>
        </p:blipFill>
        <p:spPr bwMode="auto">
          <a:xfrm>
            <a:off x="2571736" y="3357562"/>
            <a:ext cx="4357718" cy="30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BEARINGS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285861"/>
            <a:ext cx="8501154" cy="4429156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Bearings are </a:t>
            </a:r>
            <a:r>
              <a:rPr lang="en-IN" b="1" dirty="0">
                <a:latin typeface="Arial Narrow" pitchFamily="34" charset="0"/>
              </a:rPr>
              <a:t>machine elements </a:t>
            </a:r>
            <a:r>
              <a:rPr lang="en-IN" dirty="0">
                <a:latin typeface="Arial Narrow" pitchFamily="34" charset="0"/>
              </a:rPr>
              <a:t>which are used to support </a:t>
            </a:r>
            <a:r>
              <a:rPr lang="en-IN" b="1" dirty="0">
                <a:latin typeface="Arial Narrow" pitchFamily="34" charset="0"/>
              </a:rPr>
              <a:t>a rotating member </a:t>
            </a:r>
            <a:r>
              <a:rPr lang="en-IN" dirty="0">
                <a:latin typeface="Arial Narrow" pitchFamily="34" charset="0"/>
              </a:rPr>
              <a:t>viz., a shaft. </a:t>
            </a:r>
          </a:p>
          <a:p>
            <a:pPr algn="just"/>
            <a:r>
              <a:rPr lang="en-IN" dirty="0">
                <a:latin typeface="Arial Narrow" pitchFamily="34" charset="0"/>
              </a:rPr>
              <a:t>It transmit the </a:t>
            </a:r>
            <a:r>
              <a:rPr lang="en-IN" b="1" dirty="0">
                <a:latin typeface="Arial Narrow" pitchFamily="34" charset="0"/>
              </a:rPr>
              <a:t>load</a:t>
            </a:r>
            <a:r>
              <a:rPr lang="en-IN" dirty="0">
                <a:latin typeface="Arial Narrow" pitchFamily="34" charset="0"/>
              </a:rPr>
              <a:t> from a </a:t>
            </a:r>
            <a:r>
              <a:rPr lang="en-IN" b="1" dirty="0">
                <a:latin typeface="Arial Narrow" pitchFamily="34" charset="0"/>
              </a:rPr>
              <a:t>rotating member to a stationary member</a:t>
            </a:r>
            <a:r>
              <a:rPr lang="en-IN" dirty="0">
                <a:latin typeface="Arial Narrow" pitchFamily="34" charset="0"/>
              </a:rPr>
              <a:t> known as frame or housing.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They permit relative motion of two members in one or two directions with minimum friction, and also prevent the motion in the direction of the applied load.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8662" y="274638"/>
            <a:ext cx="7929618" cy="79690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PLAIN JOURNAL BEARING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41640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857364"/>
            <a:ext cx="3219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939784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PNEUMATIC AND HYDRAULIC SYSTEMS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/>
          <a:lstStyle/>
          <a:p>
            <a:pPr algn="just">
              <a:buNone/>
            </a:pPr>
            <a:r>
              <a:rPr lang="en-IN" b="1" u="sng" dirty="0">
                <a:latin typeface="Arial Narrow" pitchFamily="34" charset="0"/>
              </a:rPr>
              <a:t>Hydraulic Systems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working fluid in a </a:t>
            </a:r>
            <a:r>
              <a:rPr lang="en-IN" b="1" dirty="0">
                <a:latin typeface="Arial Narrow" pitchFamily="34" charset="0"/>
              </a:rPr>
              <a:t>hydraulic system </a:t>
            </a:r>
            <a:r>
              <a:rPr lang="en-IN" dirty="0">
                <a:latin typeface="Arial Narrow" pitchFamily="34" charset="0"/>
              </a:rPr>
              <a:t>is </a:t>
            </a:r>
            <a:r>
              <a:rPr lang="en-IN" b="1" dirty="0">
                <a:latin typeface="Arial Narrow" pitchFamily="34" charset="0"/>
              </a:rPr>
              <a:t>incompressible</a:t>
            </a:r>
            <a:r>
              <a:rPr lang="en-IN" dirty="0">
                <a:latin typeface="Arial Narrow" pitchFamily="34" charset="0"/>
              </a:rPr>
              <a:t>. Thus a hydraulic system can move </a:t>
            </a:r>
            <a:r>
              <a:rPr lang="en-IN" b="1" dirty="0">
                <a:latin typeface="Arial Narrow" pitchFamily="34" charset="0"/>
              </a:rPr>
              <a:t>large loads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Pneumatic systems are </a:t>
            </a:r>
            <a:r>
              <a:rPr lang="en-IN" b="1" dirty="0">
                <a:latin typeface="Arial Narrow" pitchFamily="34" charset="0"/>
              </a:rPr>
              <a:t>open systems</a:t>
            </a:r>
            <a:r>
              <a:rPr lang="en-IN" dirty="0">
                <a:latin typeface="Arial Narrow" pitchFamily="34" charset="0"/>
              </a:rPr>
              <a:t>, always processing </a:t>
            </a:r>
            <a:r>
              <a:rPr lang="en-IN" b="1" dirty="0">
                <a:latin typeface="Arial Narrow" pitchFamily="34" charset="0"/>
              </a:rPr>
              <a:t>new air</a:t>
            </a:r>
            <a:r>
              <a:rPr lang="en-IN" dirty="0">
                <a:latin typeface="Arial Narrow" pitchFamily="34" charset="0"/>
              </a:rPr>
              <a:t>, and air is simply exhausted to the atmosphere. </a:t>
            </a:r>
            <a:r>
              <a:rPr lang="en-IN" b="1" dirty="0">
                <a:latin typeface="Arial Narrow" pitchFamily="34" charset="0"/>
              </a:rPr>
              <a:t>Hydraulic systems </a:t>
            </a:r>
            <a:r>
              <a:rPr lang="en-IN" dirty="0">
                <a:latin typeface="Arial Narrow" pitchFamily="34" charset="0"/>
              </a:rPr>
              <a:t>are </a:t>
            </a:r>
            <a:r>
              <a:rPr lang="en-IN" b="1" dirty="0">
                <a:latin typeface="Arial Narrow" pitchFamily="34" charset="0"/>
              </a:rPr>
              <a:t>closed systems</a:t>
            </a:r>
            <a:r>
              <a:rPr lang="en-IN" dirty="0">
                <a:latin typeface="Arial Narrow" pitchFamily="34" charset="0"/>
              </a:rPr>
              <a:t>, always </a:t>
            </a:r>
            <a:r>
              <a:rPr lang="en-IN" dirty="0" err="1">
                <a:latin typeface="Arial Narrow" pitchFamily="34" charset="0"/>
              </a:rPr>
              <a:t>recirculating</a:t>
            </a:r>
            <a:r>
              <a:rPr lang="en-IN" dirty="0">
                <a:latin typeface="Arial Narrow" pitchFamily="34" charset="0"/>
              </a:rPr>
              <a:t> the same oil.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1225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85860"/>
            <a:ext cx="3071834" cy="45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latin typeface="Arial Narrow" pitchFamily="34" charset="0"/>
              </a:rPr>
              <a:t>ELECTRICAL ACTUATION SYSTEMS </a:t>
            </a:r>
            <a:br>
              <a:rPr lang="en-IN" sz="3600" b="1" dirty="0">
                <a:latin typeface="Arial Narrow" pitchFamily="34" charset="0"/>
              </a:rPr>
            </a:br>
            <a:r>
              <a:rPr lang="en-IN" sz="3600" b="1" dirty="0">
                <a:latin typeface="Arial Narrow" pitchFamily="34" charset="0"/>
              </a:rPr>
              <a:t>(Electrical System)</a:t>
            </a:r>
            <a:endParaRPr lang="en-IN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42984"/>
            <a:ext cx="89297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Arial Narrow" pitchFamily="34" charset="0"/>
              </a:rPr>
              <a:t>MECHANICAL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840303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These are the elements often used as a sensors to give input to the systems </a:t>
            </a:r>
          </a:p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	</a:t>
            </a:r>
            <a:r>
              <a:rPr lang="en-IN" dirty="0" err="1">
                <a:latin typeface="Arial Narrow" pitchFamily="34" charset="0"/>
              </a:rPr>
              <a:t>Eg</a:t>
            </a:r>
            <a:r>
              <a:rPr lang="en-IN" dirty="0">
                <a:latin typeface="Arial Narrow" pitchFamily="34" charset="0"/>
              </a:rPr>
              <a:t>: </a:t>
            </a:r>
            <a:r>
              <a:rPr lang="en-IN" b="1" dirty="0">
                <a:latin typeface="Arial Narrow" pitchFamily="34" charset="0"/>
              </a:rPr>
              <a:t>Keyboard &amp; Relays</a:t>
            </a:r>
          </a:p>
          <a:p>
            <a:pPr algn="just">
              <a:buNone/>
            </a:pPr>
            <a:endParaRPr lang="en-IN" b="1" dirty="0">
              <a:latin typeface="Arial Narrow" pitchFamily="34" charset="0"/>
            </a:endParaRPr>
          </a:p>
        </p:txBody>
      </p:sp>
      <p:pic>
        <p:nvPicPr>
          <p:cNvPr id="1026" name="Picture 2" descr="C:\Users\ADMIN\Desktop\5137_32_cm_storm_trigger_cherry_mx_green_mechanical_gaming_keyboard_review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36157"/>
            <a:ext cx="3643338" cy="2250297"/>
          </a:xfrm>
          <a:prstGeom prst="rect">
            <a:avLst/>
          </a:prstGeom>
          <a:noFill/>
        </p:spPr>
      </p:pic>
      <p:pic>
        <p:nvPicPr>
          <p:cNvPr id="1027" name="Picture 3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3501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3639" b="9714"/>
          <a:stretch>
            <a:fillRect/>
          </a:stretch>
        </p:blipFill>
        <p:spPr bwMode="auto">
          <a:xfrm>
            <a:off x="4714876" y="1214422"/>
            <a:ext cx="424800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Arial Narrow" pitchFamily="34" charset="0"/>
              </a:rPr>
              <a:t>RELAYS</a:t>
            </a:r>
          </a:p>
        </p:txBody>
      </p:sp>
      <p:pic>
        <p:nvPicPr>
          <p:cNvPr id="2051" name="Picture 3" descr="C:\Users\ADMIN\Desktop\Rel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3786190"/>
            <a:ext cx="4143404" cy="2643206"/>
          </a:xfrm>
          <a:prstGeom prst="rect">
            <a:avLst/>
          </a:prstGeom>
          <a:noFill/>
        </p:spPr>
      </p:pic>
      <p:pic>
        <p:nvPicPr>
          <p:cNvPr id="2052" name="Picture 4" descr="C:\Users\ADMIN\Desktop\220px-Relay_Par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4286280" cy="2216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73" r="2699" b="-12676"/>
          <a:stretch>
            <a:fillRect/>
          </a:stretch>
        </p:blipFill>
        <p:spPr bwMode="auto">
          <a:xfrm>
            <a:off x="214282" y="571480"/>
            <a:ext cx="85725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SOLID STATE SWITCHES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9" r="3765"/>
          <a:stretch>
            <a:fillRect/>
          </a:stretch>
        </p:blipFill>
        <p:spPr bwMode="auto">
          <a:xfrm>
            <a:off x="71406" y="1571612"/>
            <a:ext cx="90011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DIODES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5286412" cy="5357850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It is a </a:t>
            </a:r>
            <a:r>
              <a:rPr lang="en-IN" b="1" dirty="0">
                <a:latin typeface="Arial Narrow" pitchFamily="34" charset="0"/>
              </a:rPr>
              <a:t>semiconductor device </a:t>
            </a:r>
            <a:r>
              <a:rPr lang="en-IN" dirty="0">
                <a:latin typeface="Arial Narrow" pitchFamily="34" charset="0"/>
              </a:rPr>
              <a:t>with two terminals, typically allowing the flow of current in </a:t>
            </a:r>
            <a:r>
              <a:rPr lang="en-IN" b="1" dirty="0">
                <a:latin typeface="Arial Narrow" pitchFamily="34" charset="0"/>
              </a:rPr>
              <a:t>one direction only</a:t>
            </a:r>
            <a:r>
              <a:rPr lang="en-IN" dirty="0">
                <a:latin typeface="Arial Narrow" pitchFamily="34" charset="0"/>
              </a:rPr>
              <a:t>.</a:t>
            </a:r>
          </a:p>
          <a:p>
            <a:pPr algn="just"/>
            <a:r>
              <a:rPr lang="en-IN" dirty="0">
                <a:latin typeface="Arial Narrow" pitchFamily="34" charset="0"/>
              </a:rPr>
              <a:t>a thermionic valve having two electrodes (an anode and a cathode).</a:t>
            </a:r>
          </a:p>
          <a:p>
            <a:pPr algn="just"/>
            <a:endParaRPr lang="en-IN" dirty="0">
              <a:latin typeface="Arial Narrow" pitchFamily="34" charset="0"/>
            </a:endParaRPr>
          </a:p>
        </p:txBody>
      </p:sp>
      <p:pic>
        <p:nvPicPr>
          <p:cNvPr id="2050" name="Picture 2" descr="C:\Users\ADMIN\Desktop\540-diode-500x500.jpg"/>
          <p:cNvPicPr>
            <a:picLocks noChangeAspect="1" noChangeArrowheads="1"/>
          </p:cNvPicPr>
          <p:nvPr/>
        </p:nvPicPr>
        <p:blipFill>
          <a:blip r:embed="rId2"/>
          <a:srcRect l="6089" t="12179" r="5616" b="17794"/>
          <a:stretch>
            <a:fillRect/>
          </a:stretch>
        </p:blipFill>
        <p:spPr bwMode="auto">
          <a:xfrm>
            <a:off x="3497324" y="4214818"/>
            <a:ext cx="2431998" cy="1928826"/>
          </a:xfrm>
          <a:prstGeom prst="rect">
            <a:avLst/>
          </a:prstGeom>
          <a:noFill/>
        </p:spPr>
      </p:pic>
      <p:pic>
        <p:nvPicPr>
          <p:cNvPr id="2051" name="Picture 3" descr="C:\Users\ADMIN\Desktop\diode-6A-.png"/>
          <p:cNvPicPr>
            <a:picLocks noChangeAspect="1" noChangeArrowheads="1"/>
          </p:cNvPicPr>
          <p:nvPr/>
        </p:nvPicPr>
        <p:blipFill>
          <a:blip r:embed="rId3"/>
          <a:srcRect l="19848" t="24809" r="19083" b="21756"/>
          <a:stretch>
            <a:fillRect/>
          </a:stretch>
        </p:blipFill>
        <p:spPr bwMode="auto">
          <a:xfrm>
            <a:off x="714348" y="4143380"/>
            <a:ext cx="2612590" cy="228601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39616"/>
            <a:ext cx="3214678" cy="65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rmAutofit/>
          </a:bodyPr>
          <a:lstStyle/>
          <a:p>
            <a:r>
              <a:rPr lang="en-IN" b="1" dirty="0">
                <a:latin typeface="Arial Narrow" pitchFamily="34" charset="0"/>
              </a:rPr>
              <a:t>THYRISTOR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5500726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Functions a little like a </a:t>
            </a:r>
            <a:r>
              <a:rPr lang="en-IN" b="1" dirty="0">
                <a:latin typeface="Arial Narrow" pitchFamily="34" charset="0"/>
              </a:rPr>
              <a:t>transistor</a:t>
            </a:r>
          </a:p>
          <a:p>
            <a:pPr algn="just"/>
            <a:r>
              <a:rPr lang="en-IN" dirty="0">
                <a:latin typeface="Arial Narrow" pitchFamily="34" charset="0"/>
              </a:rPr>
              <a:t> It consists of three electrodes: the </a:t>
            </a:r>
            <a:r>
              <a:rPr lang="en-IN" b="1" dirty="0">
                <a:latin typeface="Arial Narrow" pitchFamily="34" charset="0"/>
              </a:rPr>
              <a:t>gate, the anode and the cathode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gate acts as the </a:t>
            </a:r>
            <a:r>
              <a:rPr lang="en-IN" b="1" dirty="0">
                <a:latin typeface="Arial Narrow" pitchFamily="34" charset="0"/>
              </a:rPr>
              <a:t>controlling electrode</a:t>
            </a:r>
            <a:r>
              <a:rPr lang="en-IN" dirty="0">
                <a:latin typeface="Arial Narrow" pitchFamily="34" charset="0"/>
              </a:rPr>
              <a:t>.</a:t>
            </a:r>
          </a:p>
          <a:p>
            <a:pPr algn="just"/>
            <a:r>
              <a:rPr lang="en-IN" dirty="0">
                <a:latin typeface="Arial Narrow" pitchFamily="34" charset="0"/>
              </a:rPr>
              <a:t> When a </a:t>
            </a:r>
            <a:r>
              <a:rPr lang="en-IN" b="1" dirty="0">
                <a:latin typeface="Arial Narrow" pitchFamily="34" charset="0"/>
              </a:rPr>
              <a:t>small current flows </a:t>
            </a:r>
            <a:r>
              <a:rPr lang="en-IN" dirty="0">
                <a:latin typeface="Arial Narrow" pitchFamily="34" charset="0"/>
              </a:rPr>
              <a:t>into the </a:t>
            </a:r>
            <a:r>
              <a:rPr lang="en-IN" b="1" dirty="0">
                <a:latin typeface="Arial Narrow" pitchFamily="34" charset="0"/>
              </a:rPr>
              <a:t>gate</a:t>
            </a:r>
            <a:r>
              <a:rPr lang="en-IN" dirty="0">
                <a:latin typeface="Arial Narrow" pitchFamily="34" charset="0"/>
              </a:rPr>
              <a:t>, it allows a larger current to flow from the anode to the cathode. </a:t>
            </a:r>
          </a:p>
          <a:p>
            <a:pPr algn="just"/>
            <a:r>
              <a:rPr lang="en-IN" dirty="0">
                <a:latin typeface="Arial Narrow" pitchFamily="34" charset="0"/>
              </a:rPr>
              <a:t>A </a:t>
            </a:r>
            <a:r>
              <a:rPr lang="en-IN" dirty="0" err="1">
                <a:latin typeface="Arial Narrow" pitchFamily="34" charset="0"/>
              </a:rPr>
              <a:t>thyristor</a:t>
            </a:r>
            <a:r>
              <a:rPr lang="en-IN" dirty="0">
                <a:latin typeface="Arial Narrow" pitchFamily="34" charset="0"/>
              </a:rPr>
              <a:t> can be switched from a </a:t>
            </a:r>
            <a:r>
              <a:rPr lang="en-IN" b="1" dirty="0">
                <a:latin typeface="Arial Narrow" pitchFamily="34" charset="0"/>
              </a:rPr>
              <a:t>blocking state </a:t>
            </a:r>
            <a:r>
              <a:rPr lang="en-IN" dirty="0">
                <a:latin typeface="Arial Narrow" pitchFamily="34" charset="0"/>
              </a:rPr>
              <a:t>(high voltage, low current) to a </a:t>
            </a:r>
            <a:r>
              <a:rPr lang="en-IN" b="1" dirty="0">
                <a:latin typeface="Arial Narrow" pitchFamily="34" charset="0"/>
              </a:rPr>
              <a:t>conducting state </a:t>
            </a:r>
            <a:r>
              <a:rPr lang="en-IN" dirty="0">
                <a:latin typeface="Arial Narrow" pitchFamily="34" charset="0"/>
              </a:rPr>
              <a:t>(low voltage, high current) by a suitable gate pulse. </a:t>
            </a:r>
          </a:p>
        </p:txBody>
      </p:sp>
      <p:pic>
        <p:nvPicPr>
          <p:cNvPr id="3074" name="Picture 2" descr="C:\Users\ADMIN\Desktop\Diode-and-Thyristor-Symb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7996" t="26373" b="18368"/>
          <a:stretch>
            <a:fillRect/>
          </a:stretch>
        </p:blipFill>
        <p:spPr bwMode="auto">
          <a:xfrm>
            <a:off x="5740874" y="1643050"/>
            <a:ext cx="32602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en-IN" b="1" dirty="0">
                <a:latin typeface="Arial Narrow" pitchFamily="34" charset="0"/>
              </a:rPr>
              <a:t>TRIAC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6572296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A </a:t>
            </a:r>
            <a:r>
              <a:rPr lang="en-IN" dirty="0" err="1">
                <a:latin typeface="Arial Narrow" pitchFamily="34" charset="0"/>
              </a:rPr>
              <a:t>thyristor</a:t>
            </a:r>
            <a:r>
              <a:rPr lang="en-IN" dirty="0">
                <a:latin typeface="Arial Narrow" pitchFamily="34" charset="0"/>
              </a:rPr>
              <a:t> is analogous to a relay in that a small voltage and current can control a much </a:t>
            </a:r>
            <a:r>
              <a:rPr lang="en-IN" b="1" dirty="0">
                <a:latin typeface="Arial Narrow" pitchFamily="34" charset="0"/>
              </a:rPr>
              <a:t>larger voltage and current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illustration on the right shows the circuit symbol for a TRIAC where </a:t>
            </a:r>
            <a:r>
              <a:rPr lang="en-IN" b="1" dirty="0">
                <a:latin typeface="Arial Narrow" pitchFamily="34" charset="0"/>
              </a:rPr>
              <a:t>A1 is Anode 1, A2 is Anode 2, and G is Gate</a:t>
            </a:r>
            <a:r>
              <a:rPr lang="en-IN" dirty="0">
                <a:latin typeface="Arial Narrow" pitchFamily="34" charset="0"/>
              </a:rPr>
              <a:t>. Anode 1 and Anode 2 are normally termed Main Terminal 1 </a:t>
            </a:r>
            <a:r>
              <a:rPr lang="en-IN" b="1" dirty="0">
                <a:latin typeface="Arial Narrow" pitchFamily="34" charset="0"/>
              </a:rPr>
              <a:t>(MT1) </a:t>
            </a:r>
            <a:r>
              <a:rPr lang="en-IN" dirty="0">
                <a:latin typeface="Arial Narrow" pitchFamily="34" charset="0"/>
              </a:rPr>
              <a:t>and Main Terminal 2 </a:t>
            </a:r>
            <a:r>
              <a:rPr lang="en-IN" b="1" dirty="0">
                <a:latin typeface="Arial Narrow" pitchFamily="34" charset="0"/>
              </a:rPr>
              <a:t>(MT2) </a:t>
            </a:r>
            <a:r>
              <a:rPr lang="en-IN" dirty="0">
                <a:latin typeface="Arial Narrow" pitchFamily="34" charset="0"/>
              </a:rPr>
              <a:t>respectively.</a:t>
            </a:r>
          </a:p>
          <a:p>
            <a:pPr algn="just"/>
            <a:r>
              <a:rPr lang="en-IN" dirty="0">
                <a:latin typeface="Arial Narrow" pitchFamily="34" charset="0"/>
              </a:rPr>
              <a:t>It is widely used in </a:t>
            </a:r>
            <a:r>
              <a:rPr lang="en-IN" b="1" dirty="0">
                <a:latin typeface="Arial Narrow" pitchFamily="34" charset="0"/>
              </a:rPr>
              <a:t>power control </a:t>
            </a:r>
            <a:r>
              <a:rPr lang="en-IN" dirty="0">
                <a:latin typeface="Arial Narrow" pitchFamily="34" charset="0"/>
              </a:rPr>
              <a:t>and </a:t>
            </a:r>
            <a:r>
              <a:rPr lang="en-IN" b="1" dirty="0">
                <a:latin typeface="Arial Narrow" pitchFamily="34" charset="0"/>
              </a:rPr>
              <a:t>switching applications</a:t>
            </a:r>
          </a:p>
          <a:p>
            <a:pPr algn="just"/>
            <a:r>
              <a:rPr lang="en-IN" dirty="0">
                <a:latin typeface="Arial Narrow" pitchFamily="34" charset="0"/>
              </a:rPr>
              <a:t>It finds applications in </a:t>
            </a:r>
            <a:r>
              <a:rPr lang="en-IN" b="1" dirty="0">
                <a:latin typeface="Arial Narrow" pitchFamily="34" charset="0"/>
              </a:rPr>
              <a:t>switching, phase control, brilliance control in lamps, speed control in fans, motors</a:t>
            </a:r>
            <a:r>
              <a:rPr lang="en-IN" dirty="0">
                <a:latin typeface="Arial Narrow" pitchFamily="34" charset="0"/>
              </a:rPr>
              <a:t> etc.</a:t>
            </a:r>
          </a:p>
        </p:txBody>
      </p:sp>
      <p:pic>
        <p:nvPicPr>
          <p:cNvPr id="4098" name="Picture 2" descr="C:\Users\ADMIN\Desktop\200px-Triac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10314" y="1142984"/>
            <a:ext cx="2833686" cy="467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BIPOLAR TRANSISITOR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4365" t="11667" b="6667"/>
          <a:stretch>
            <a:fillRect/>
          </a:stretch>
        </p:blipFill>
        <p:spPr bwMode="auto">
          <a:xfrm>
            <a:off x="5572132" y="1714488"/>
            <a:ext cx="35312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15116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Power MOSFET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929222" cy="5000660"/>
          </a:xfrm>
        </p:spPr>
        <p:txBody>
          <a:bodyPr>
            <a:normAutofit/>
          </a:bodyPr>
          <a:lstStyle/>
          <a:p>
            <a:pPr algn="just"/>
            <a:r>
              <a:rPr lang="en-IN" sz="3200" dirty="0">
                <a:latin typeface="Arial Narrow" pitchFamily="34" charset="0"/>
              </a:rPr>
              <a:t>Three terminal device such as </a:t>
            </a:r>
            <a:r>
              <a:rPr lang="en-IN" sz="3200" b="1" dirty="0">
                <a:latin typeface="Arial Narrow" pitchFamily="34" charset="0"/>
              </a:rPr>
              <a:t>source, gate, and drain</a:t>
            </a:r>
            <a:r>
              <a:rPr lang="en-IN" sz="3200" dirty="0">
                <a:latin typeface="Arial Narrow" pitchFamily="34" charset="0"/>
              </a:rPr>
              <a:t>.</a:t>
            </a:r>
          </a:p>
          <a:p>
            <a:pPr algn="just"/>
            <a:r>
              <a:rPr lang="en-IN" sz="3200" dirty="0">
                <a:latin typeface="Arial Narrow" pitchFamily="34" charset="0"/>
              </a:rPr>
              <a:t>The MOSFET (</a:t>
            </a:r>
            <a:r>
              <a:rPr lang="en-IN" sz="3200" b="1" dirty="0">
                <a:latin typeface="Arial Narrow" pitchFamily="34" charset="0"/>
              </a:rPr>
              <a:t>Metal Oxide Semiconductor Field Effect Transistor</a:t>
            </a:r>
            <a:r>
              <a:rPr lang="en-IN" sz="3200" dirty="0">
                <a:latin typeface="Arial Narrow" pitchFamily="34" charset="0"/>
              </a:rPr>
              <a:t>) transistor is a semiconductor device</a:t>
            </a:r>
          </a:p>
          <a:p>
            <a:pPr algn="just"/>
            <a:r>
              <a:rPr lang="en-IN" sz="3200" dirty="0">
                <a:latin typeface="Arial Narrow" pitchFamily="34" charset="0"/>
              </a:rPr>
              <a:t>Used for </a:t>
            </a:r>
            <a:r>
              <a:rPr lang="en-IN" sz="3200" b="1" dirty="0">
                <a:latin typeface="Arial Narrow" pitchFamily="34" charset="0"/>
              </a:rPr>
              <a:t>switching </a:t>
            </a:r>
            <a:r>
              <a:rPr lang="en-IN" sz="3200" dirty="0">
                <a:latin typeface="Arial Narrow" pitchFamily="34" charset="0"/>
              </a:rPr>
              <a:t>and </a:t>
            </a:r>
            <a:r>
              <a:rPr lang="en-IN" sz="3200" b="1" dirty="0">
                <a:latin typeface="Arial Narrow" pitchFamily="34" charset="0"/>
              </a:rPr>
              <a:t>amplifying </a:t>
            </a:r>
            <a:r>
              <a:rPr lang="en-IN" sz="3200" dirty="0">
                <a:latin typeface="Arial Narrow" pitchFamily="34" charset="0"/>
              </a:rPr>
              <a:t>electronic signals in the electronic devices.</a:t>
            </a:r>
          </a:p>
          <a:p>
            <a:pPr algn="just"/>
            <a:endParaRPr lang="en-IN" sz="3200" dirty="0">
              <a:latin typeface="Arial Narrow" pitchFamily="34" charset="0"/>
            </a:endParaRPr>
          </a:p>
          <a:p>
            <a:pPr algn="just"/>
            <a:endParaRPr lang="en-IN" sz="3200" dirty="0">
              <a:latin typeface="Arial Narrow" pitchFamily="34" charset="0"/>
            </a:endParaRPr>
          </a:p>
        </p:txBody>
      </p:sp>
      <p:pic>
        <p:nvPicPr>
          <p:cNvPr id="6146" name="Picture 2" descr="C:\Users\ADMIN\Desktop\tran20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85762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8596" y="714356"/>
            <a:ext cx="4714908" cy="57864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As the </a:t>
            </a:r>
            <a:r>
              <a:rPr lang="en-IN" b="1" dirty="0">
                <a:latin typeface="Arial Narrow" pitchFamily="34" charset="0"/>
              </a:rPr>
              <a:t>voltage on the gate increases </a:t>
            </a:r>
            <a:r>
              <a:rPr lang="en-IN" dirty="0">
                <a:latin typeface="Arial Narrow" pitchFamily="34" charset="0"/>
              </a:rPr>
              <a:t>(either positively or negatively, depending on whether the channel is made of P-type or N-type semiconductor material), the </a:t>
            </a:r>
            <a:r>
              <a:rPr lang="en-IN" b="1" dirty="0">
                <a:latin typeface="Arial Narrow" pitchFamily="34" charset="0"/>
              </a:rPr>
              <a:t>channel conductivity decreases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</a:t>
            </a:r>
            <a:r>
              <a:rPr lang="en-IN" b="1" dirty="0">
                <a:latin typeface="Arial Narrow" pitchFamily="34" charset="0"/>
              </a:rPr>
              <a:t>second way</a:t>
            </a:r>
            <a:r>
              <a:rPr lang="en-IN" dirty="0">
                <a:latin typeface="Arial Narrow" pitchFamily="34" charset="0"/>
              </a:rPr>
              <a:t> in which a MOSFET can operate is called enhancement </a:t>
            </a:r>
            <a:r>
              <a:rPr lang="en-IN" b="1" dirty="0">
                <a:latin typeface="Arial Narrow" pitchFamily="34" charset="0"/>
              </a:rPr>
              <a:t>mode</a:t>
            </a:r>
            <a:r>
              <a:rPr lang="en-IN" dirty="0">
                <a:latin typeface="Arial Narrow" pitchFamily="34" charset="0"/>
              </a:rPr>
              <a:t> .</a:t>
            </a:r>
          </a:p>
          <a:p>
            <a:pPr algn="just"/>
            <a:r>
              <a:rPr lang="en-IN" b="1" dirty="0">
                <a:latin typeface="Arial Narrow" pitchFamily="34" charset="0"/>
              </a:rPr>
              <a:t>BJTs </a:t>
            </a:r>
            <a:r>
              <a:rPr lang="en-IN" dirty="0">
                <a:latin typeface="Arial Narrow" pitchFamily="34" charset="0"/>
              </a:rPr>
              <a:t>are preferred for </a:t>
            </a:r>
            <a:r>
              <a:rPr lang="en-IN" b="1" dirty="0">
                <a:latin typeface="Arial Narrow" pitchFamily="34" charset="0"/>
              </a:rPr>
              <a:t>low current applications</a:t>
            </a:r>
            <a:r>
              <a:rPr lang="en-IN" dirty="0">
                <a:latin typeface="Arial Narrow" pitchFamily="34" charset="0"/>
              </a:rPr>
              <a:t>, while </a:t>
            </a:r>
            <a:r>
              <a:rPr lang="en-IN" b="1" dirty="0">
                <a:latin typeface="Arial Narrow" pitchFamily="34" charset="0"/>
              </a:rPr>
              <a:t>MOSFETs</a:t>
            </a:r>
            <a:r>
              <a:rPr lang="en-IN" dirty="0">
                <a:latin typeface="Arial Narrow" pitchFamily="34" charset="0"/>
              </a:rPr>
              <a:t> are for </a:t>
            </a:r>
            <a:r>
              <a:rPr lang="en-IN" b="1" dirty="0">
                <a:latin typeface="Arial Narrow" pitchFamily="34" charset="0"/>
              </a:rPr>
              <a:t>high power functions.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385" r="11550"/>
          <a:stretch>
            <a:fillRect/>
          </a:stretch>
        </p:blipFill>
        <p:spPr bwMode="auto">
          <a:xfrm>
            <a:off x="5429256" y="1571612"/>
            <a:ext cx="3643338" cy="386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Narrow" pitchFamily="34" charset="0"/>
              </a:rPr>
              <a:t>SOLENOID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614866" cy="4840303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When </a:t>
            </a:r>
            <a:r>
              <a:rPr lang="en-IN" b="1" dirty="0">
                <a:latin typeface="Arial Narrow" pitchFamily="34" charset="0"/>
              </a:rPr>
              <a:t>current</a:t>
            </a:r>
            <a:r>
              <a:rPr lang="en-IN" dirty="0">
                <a:latin typeface="Arial Narrow" pitchFamily="34" charset="0"/>
              </a:rPr>
              <a:t> is passes through a </a:t>
            </a:r>
            <a:r>
              <a:rPr lang="en-IN" b="1" dirty="0">
                <a:latin typeface="Arial Narrow" pitchFamily="34" charset="0"/>
              </a:rPr>
              <a:t>coil of soft iron core </a:t>
            </a:r>
            <a:r>
              <a:rPr lang="en-IN" dirty="0">
                <a:latin typeface="Arial Narrow" pitchFamily="34" charset="0"/>
              </a:rPr>
              <a:t>is pulled into the coil and in doing so, can </a:t>
            </a:r>
            <a:r>
              <a:rPr lang="en-IN" b="1" dirty="0">
                <a:latin typeface="Arial Narrow" pitchFamily="34" charset="0"/>
              </a:rPr>
              <a:t>open or close the ports to allow the flow of fluids</a:t>
            </a:r>
            <a:r>
              <a:rPr lang="en-IN" dirty="0">
                <a:latin typeface="Arial Narrow" pitchFamily="34" charset="0"/>
              </a:rPr>
              <a:t>.</a:t>
            </a:r>
          </a:p>
          <a:p>
            <a:pPr algn="just"/>
            <a:r>
              <a:rPr lang="en-IN" dirty="0">
                <a:latin typeface="Arial Narrow" pitchFamily="34" charset="0"/>
              </a:rPr>
              <a:t>Electrically operated actuators</a:t>
            </a:r>
          </a:p>
          <a:p>
            <a:pPr algn="just"/>
            <a:r>
              <a:rPr lang="en-IN" dirty="0">
                <a:latin typeface="Arial Narrow" pitchFamily="34" charset="0"/>
              </a:rPr>
              <a:t>Used to </a:t>
            </a:r>
            <a:r>
              <a:rPr lang="en-IN" b="1" dirty="0">
                <a:latin typeface="Arial Narrow" pitchFamily="34" charset="0"/>
              </a:rPr>
              <a:t>control flow </a:t>
            </a:r>
            <a:r>
              <a:rPr lang="en-IN" dirty="0">
                <a:latin typeface="Arial Narrow" pitchFamily="34" charset="0"/>
              </a:rPr>
              <a:t>in </a:t>
            </a:r>
            <a:r>
              <a:rPr lang="en-IN" b="1" dirty="0">
                <a:latin typeface="Arial Narrow" pitchFamily="34" charset="0"/>
              </a:rPr>
              <a:t>hydraulics and pneumatics</a:t>
            </a:r>
          </a:p>
        </p:txBody>
      </p:sp>
      <p:pic>
        <p:nvPicPr>
          <p:cNvPr id="2050" name="Picture 2" descr="C:\Users\ADMIN\Desktop\basic-working-principle-of-solino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8788" y="1500174"/>
            <a:ext cx="344093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latin typeface="Arial Narrow" pitchFamily="34" charset="0"/>
              </a:rPr>
              <a:t>Construction and working principle of DC Motors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054617"/>
          </a:xfrm>
        </p:spPr>
        <p:txBody>
          <a:bodyPr/>
          <a:lstStyle/>
          <a:p>
            <a:pPr>
              <a:buNone/>
            </a:pPr>
            <a:r>
              <a:rPr lang="en-IN" b="1" u="sng" dirty="0">
                <a:latin typeface="Arial Narrow" pitchFamily="34" charset="0"/>
              </a:rPr>
              <a:t>Construction of DC Motor</a:t>
            </a:r>
            <a:r>
              <a:rPr lang="en-IN" b="1" dirty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IN" dirty="0">
                <a:latin typeface="Arial Narrow" pitchFamily="34" charset="0"/>
              </a:rPr>
              <a:t>It consists of </a:t>
            </a:r>
          </a:p>
          <a:p>
            <a:r>
              <a:rPr lang="en-IN" dirty="0">
                <a:latin typeface="Arial Narrow" pitchFamily="34" charset="0"/>
              </a:rPr>
              <a:t>Armature</a:t>
            </a:r>
          </a:p>
          <a:p>
            <a:r>
              <a:rPr lang="en-IN" dirty="0">
                <a:latin typeface="Arial Narrow" pitchFamily="34" charset="0"/>
              </a:rPr>
              <a:t>Armature conductors</a:t>
            </a:r>
          </a:p>
          <a:p>
            <a:r>
              <a:rPr lang="en-IN" dirty="0">
                <a:latin typeface="Arial Narrow" pitchFamily="34" charset="0"/>
              </a:rPr>
              <a:t>Field coil</a:t>
            </a:r>
          </a:p>
          <a:p>
            <a:r>
              <a:rPr lang="en-IN" dirty="0">
                <a:latin typeface="Arial Narrow" pitchFamily="34" charset="0"/>
              </a:rPr>
              <a:t>Field pole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875" b="7184"/>
          <a:stretch>
            <a:fillRect/>
          </a:stretch>
        </p:blipFill>
        <p:spPr bwMode="auto">
          <a:xfrm>
            <a:off x="4857752" y="1714488"/>
            <a:ext cx="4035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u="sng" dirty="0">
                <a:latin typeface="Arial Narrow" pitchFamily="34" charset="0"/>
              </a:rPr>
              <a:t>Working principle of DC Motors</a:t>
            </a:r>
            <a:r>
              <a:rPr lang="en-IN" b="1" dirty="0">
                <a:latin typeface="Arial Narrow" pitchFamily="34" charset="0"/>
              </a:rPr>
              <a:t>:</a:t>
            </a:r>
          </a:p>
          <a:p>
            <a:pPr algn="just"/>
            <a:r>
              <a:rPr lang="en-IN" dirty="0"/>
              <a:t> </a:t>
            </a:r>
            <a:r>
              <a:rPr lang="en-IN" dirty="0">
                <a:latin typeface="Arial Narrow" pitchFamily="34" charset="0"/>
              </a:rPr>
              <a:t>"</a:t>
            </a:r>
            <a:r>
              <a:rPr lang="en-IN" i="1" dirty="0">
                <a:latin typeface="Arial Narrow" pitchFamily="34" charset="0"/>
              </a:rPr>
              <a:t>whenever a current carrying conductor is placed in a magnetic field, it experiences a mechanical force".</a:t>
            </a:r>
            <a:r>
              <a:rPr lang="en-IN" dirty="0">
                <a:latin typeface="Arial Narrow" pitchFamily="34" charset="0"/>
              </a:rPr>
              <a:t> 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direction of this force is given by Fleming's left hand rule and it's magnitude is given by F = BIL. Where, B = magnetic flux density, I = current and L = length of the conductor within the magnetic field.</a:t>
            </a:r>
          </a:p>
        </p:txBody>
      </p:sp>
      <p:pic>
        <p:nvPicPr>
          <p:cNvPr id="2050" name="Picture 2" descr="C:\Users\ADMIN\Desktop\Direct_Current_Electrical_Motor_Model(_DC_Motor_)_50_degree_split_r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4143404" cy="2811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u="sng" dirty="0">
                <a:latin typeface="Arial Narrow" pitchFamily="34" charset="0"/>
              </a:rPr>
              <a:t>Types Of DC Motors </a:t>
            </a:r>
          </a:p>
          <a:p>
            <a:pPr algn="just"/>
            <a:r>
              <a:rPr lang="en-IN" dirty="0">
                <a:latin typeface="Arial Narrow" pitchFamily="34" charset="0"/>
              </a:rPr>
              <a:t>Separately excited (field winding is fed by external source)</a:t>
            </a:r>
          </a:p>
          <a:p>
            <a:pPr algn="just"/>
            <a:r>
              <a:rPr lang="en-IN" dirty="0">
                <a:latin typeface="Arial Narrow" pitchFamily="34" charset="0"/>
              </a:rPr>
              <a:t>Self excited -</a:t>
            </a:r>
          </a:p>
          <a:p>
            <a:pPr lvl="1" algn="just"/>
            <a:r>
              <a:rPr lang="en-IN" dirty="0">
                <a:latin typeface="Arial Narrow" pitchFamily="34" charset="0"/>
              </a:rPr>
              <a:t>Series wound (field winding is connected in series with the armature)</a:t>
            </a:r>
          </a:p>
          <a:p>
            <a:pPr lvl="1" algn="just"/>
            <a:r>
              <a:rPr lang="en-IN" dirty="0">
                <a:latin typeface="Arial Narrow" pitchFamily="34" charset="0"/>
              </a:rPr>
              <a:t>Shunt wound (field winding is connected in parallel with the armature)</a:t>
            </a:r>
          </a:p>
          <a:p>
            <a:pPr lvl="1" algn="just"/>
            <a:r>
              <a:rPr lang="en-IN" dirty="0">
                <a:latin typeface="Arial Narrow" pitchFamily="34" charset="0"/>
              </a:rPr>
              <a:t>Compound wound - </a:t>
            </a:r>
          </a:p>
          <a:p>
            <a:pPr lvl="2" algn="just"/>
            <a:r>
              <a:rPr lang="en-IN" dirty="0">
                <a:latin typeface="Arial Narrow" pitchFamily="34" charset="0"/>
              </a:rPr>
              <a:t>Long shunt</a:t>
            </a:r>
          </a:p>
          <a:p>
            <a:pPr lvl="2" algn="just"/>
            <a:r>
              <a:rPr lang="en-IN" dirty="0">
                <a:latin typeface="Arial Narrow" pitchFamily="34" charset="0"/>
              </a:rPr>
              <a:t>Short shunt</a:t>
            </a:r>
          </a:p>
          <a:p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18" t="4097" r="4494" b="3045"/>
          <a:stretch>
            <a:fillRect/>
          </a:stretch>
        </p:blipFill>
        <p:spPr bwMode="auto">
          <a:xfrm>
            <a:off x="357158" y="357166"/>
            <a:ext cx="8001056" cy="50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500702"/>
            <a:ext cx="5357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latin typeface="Arial Narrow" pitchFamily="34" charset="0"/>
              </a:rPr>
              <a:t>Construction and working principle of AC Motors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IN" b="1" u="sng" dirty="0">
                <a:latin typeface="Arial Narrow" pitchFamily="34" charset="0"/>
              </a:rPr>
              <a:t>Construction of AC Motor</a:t>
            </a:r>
            <a:r>
              <a:rPr lang="en-IN" b="1" dirty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IN" dirty="0">
                <a:latin typeface="Arial Narrow" pitchFamily="34" charset="0"/>
              </a:rPr>
              <a:t>It consists of </a:t>
            </a:r>
          </a:p>
          <a:p>
            <a:r>
              <a:rPr lang="en-IN" dirty="0">
                <a:latin typeface="Arial Narrow" pitchFamily="34" charset="0"/>
              </a:rPr>
              <a:t>Rotor</a:t>
            </a:r>
          </a:p>
          <a:p>
            <a:r>
              <a:rPr lang="en-IN" dirty="0">
                <a:latin typeface="Arial Narrow" pitchFamily="34" charset="0"/>
              </a:rPr>
              <a:t>Stator</a:t>
            </a:r>
          </a:p>
          <a:p>
            <a:r>
              <a:rPr lang="en-IN" dirty="0">
                <a:latin typeface="Arial Narrow" pitchFamily="34" charset="0"/>
              </a:rPr>
              <a:t>Poles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500594" cy="4686320"/>
          </a:xfrm>
        </p:spPr>
        <p:txBody>
          <a:bodyPr/>
          <a:lstStyle/>
          <a:p>
            <a:pPr>
              <a:buNone/>
            </a:pPr>
            <a:r>
              <a:rPr lang="en-IN" b="1" u="sng" dirty="0">
                <a:latin typeface="Arial Narrow" pitchFamily="34" charset="0"/>
              </a:rPr>
              <a:t>Classified into 2 types</a:t>
            </a:r>
            <a:r>
              <a:rPr lang="en-IN" b="1" dirty="0">
                <a:latin typeface="Arial Narrow" pitchFamily="34" charset="0"/>
              </a:rPr>
              <a:t>:</a:t>
            </a:r>
          </a:p>
          <a:p>
            <a:r>
              <a:rPr lang="en-IN" b="1" dirty="0">
                <a:latin typeface="Arial Narrow" pitchFamily="34" charset="0"/>
              </a:rPr>
              <a:t>Single- Phase </a:t>
            </a:r>
            <a:r>
              <a:rPr lang="en-IN" dirty="0">
                <a:latin typeface="Arial Narrow" pitchFamily="34" charset="0"/>
              </a:rPr>
              <a:t>(Low Power)</a:t>
            </a:r>
          </a:p>
          <a:p>
            <a:r>
              <a:rPr lang="en-IN" b="1" dirty="0">
                <a:latin typeface="Arial Narrow" pitchFamily="34" charset="0"/>
              </a:rPr>
              <a:t>Multi-Phase (</a:t>
            </a:r>
            <a:r>
              <a:rPr lang="en-IN" dirty="0">
                <a:latin typeface="Arial Narrow" pitchFamily="34" charset="0"/>
              </a:rPr>
              <a:t>High Power)</a:t>
            </a:r>
          </a:p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		Further classified into </a:t>
            </a:r>
            <a:r>
              <a:rPr lang="en-IN" b="1" i="1" dirty="0">
                <a:latin typeface="Arial Narrow" pitchFamily="34" charset="0"/>
              </a:rPr>
              <a:t>induction </a:t>
            </a:r>
            <a:r>
              <a:rPr lang="en-IN" i="1" dirty="0">
                <a:latin typeface="Arial Narrow" pitchFamily="34" charset="0"/>
              </a:rPr>
              <a:t>(cheaper) </a:t>
            </a:r>
            <a:r>
              <a:rPr lang="en-IN" b="1" i="1" dirty="0">
                <a:latin typeface="Arial Narrow" pitchFamily="34" charset="0"/>
              </a:rPr>
              <a:t>and synchronous motor</a:t>
            </a:r>
          </a:p>
          <a:p>
            <a:pPr algn="just"/>
            <a:r>
              <a:rPr lang="en-IN" dirty="0">
                <a:latin typeface="Arial Narrow" pitchFamily="34" charset="0"/>
              </a:rPr>
              <a:t>Synchronous motor have the rotor as </a:t>
            </a:r>
            <a:r>
              <a:rPr lang="en-IN" b="1" dirty="0">
                <a:latin typeface="Arial Narrow" pitchFamily="34" charset="0"/>
              </a:rPr>
              <a:t>permanent magnet</a:t>
            </a:r>
          </a:p>
          <a:p>
            <a:pPr algn="just"/>
            <a:r>
              <a:rPr lang="en-IN" dirty="0">
                <a:latin typeface="Arial Narrow" pitchFamily="34" charset="0"/>
              </a:rPr>
              <a:t>It is </a:t>
            </a:r>
            <a:r>
              <a:rPr lang="en-IN" b="1" dirty="0">
                <a:latin typeface="Arial Narrow" pitchFamily="34" charset="0"/>
              </a:rPr>
              <a:t>no</a:t>
            </a:r>
            <a:r>
              <a:rPr lang="en-IN" dirty="0">
                <a:latin typeface="Arial Narrow" pitchFamily="34" charset="0"/>
              </a:rPr>
              <a:t>t self started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u="sng" dirty="0">
                <a:latin typeface="Arial Narrow" pitchFamily="34" charset="0"/>
              </a:rPr>
              <a:t>Working principle of AC Motors</a:t>
            </a:r>
            <a:r>
              <a:rPr lang="en-IN" b="1" dirty="0">
                <a:latin typeface="Arial Narrow" pitchFamily="34" charset="0"/>
              </a:rPr>
              <a:t>:</a:t>
            </a:r>
          </a:p>
          <a:p>
            <a:pPr algn="just"/>
            <a:r>
              <a:rPr lang="en-IN" dirty="0">
                <a:latin typeface="Arial Narrow" pitchFamily="34" charset="0"/>
              </a:rPr>
              <a:t>Alternating flux is produced around the stator winding due to AC supply.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This alternating flux revolves with synchronous speed. The revolving flux is called as "Rotating Magnetic Field" (RMF).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relative speed between stator RMF and rotor conductors causes an induced </a:t>
            </a:r>
            <a:r>
              <a:rPr lang="en-IN" dirty="0" err="1">
                <a:latin typeface="Arial Narrow" pitchFamily="34" charset="0"/>
              </a:rPr>
              <a:t>emf</a:t>
            </a:r>
            <a:r>
              <a:rPr lang="en-IN" dirty="0">
                <a:latin typeface="Arial Narrow" pitchFamily="34" charset="0"/>
              </a:rPr>
              <a:t> in the rotor conductors, according to the </a:t>
            </a:r>
            <a:r>
              <a:rPr lang="en-IN" b="1" dirty="0">
                <a:latin typeface="Arial Narrow" pitchFamily="34" charset="0"/>
              </a:rPr>
              <a:t>Faraday's law of electromagnetic induction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 rotor conductors are short circuited, and hence rotor current is produced due to induced </a:t>
            </a:r>
            <a:r>
              <a:rPr lang="en-IN" dirty="0" err="1">
                <a:latin typeface="Arial Narrow" pitchFamily="34" charset="0"/>
              </a:rPr>
              <a:t>emf</a:t>
            </a:r>
            <a:r>
              <a:rPr lang="en-IN" dirty="0">
                <a:latin typeface="Arial Narrow" pitchFamily="34" charset="0"/>
              </a:rPr>
              <a:t>. That is why such motors are called as </a:t>
            </a:r>
            <a:r>
              <a:rPr lang="en-IN" b="1" dirty="0">
                <a:latin typeface="Arial Narrow" pitchFamily="34" charset="0"/>
              </a:rPr>
              <a:t>induction motors</a:t>
            </a:r>
            <a:r>
              <a:rPr lang="en-IN" dirty="0">
                <a:latin typeface="Arial Narrow" pitchFamily="34" charset="0"/>
              </a:rPr>
              <a:t>. </a:t>
            </a:r>
          </a:p>
          <a:p>
            <a:pPr algn="just"/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786346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u="sng" dirty="0">
                <a:latin typeface="Arial Narrow" pitchFamily="34" charset="0"/>
              </a:rPr>
              <a:t>Types </a:t>
            </a:r>
            <a:r>
              <a:rPr lang="en-IN" b="1" u="sng">
                <a:latin typeface="Arial Narrow" pitchFamily="34" charset="0"/>
              </a:rPr>
              <a:t>Of AC </a:t>
            </a:r>
            <a:r>
              <a:rPr lang="en-IN" b="1" u="sng" dirty="0">
                <a:latin typeface="Arial Narrow" pitchFamily="34" charset="0"/>
              </a:rPr>
              <a:t>Motors </a:t>
            </a:r>
          </a:p>
          <a:p>
            <a:pPr algn="just"/>
            <a:endParaRPr lang="en-IN" dirty="0">
              <a:latin typeface="Arial Narrow" pitchFamily="34" charset="0"/>
            </a:endParaRPr>
          </a:p>
          <a:p>
            <a:endParaRPr lang="en-IN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744" y="857232"/>
            <a:ext cx="4083942" cy="565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1480"/>
            <a:ext cx="3500461" cy="59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6741" b="13483"/>
          <a:stretch>
            <a:fillRect/>
          </a:stretch>
        </p:blipFill>
        <p:spPr bwMode="auto">
          <a:xfrm>
            <a:off x="1928794" y="204436"/>
            <a:ext cx="5143536" cy="6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dirty="0">
                <a:latin typeface="Arial Narrow" pitchFamily="34" charset="0"/>
              </a:rPr>
              <a:t>Speed control of AC and DC drives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>
                <a:latin typeface="Arial Narrow" pitchFamily="34" charset="0"/>
              </a:rPr>
              <a:t>Speed Control From Stator Side</a:t>
            </a:r>
          </a:p>
          <a:p>
            <a:r>
              <a:rPr lang="en-IN" dirty="0">
                <a:latin typeface="Arial Narrow" pitchFamily="34" charset="0"/>
              </a:rPr>
              <a:t>By Changing The Applied Voltage:</a:t>
            </a:r>
          </a:p>
          <a:p>
            <a:r>
              <a:rPr lang="en-IN" dirty="0">
                <a:latin typeface="Arial Narrow" pitchFamily="34" charset="0"/>
              </a:rPr>
              <a:t>By Changing The Applied Frequency</a:t>
            </a:r>
          </a:p>
          <a:p>
            <a:r>
              <a:rPr lang="en-IN" dirty="0">
                <a:latin typeface="Arial Narrow" pitchFamily="34" charset="0"/>
              </a:rPr>
              <a:t>Constant V/F Control Of Induction Motor</a:t>
            </a:r>
          </a:p>
          <a:p>
            <a:r>
              <a:rPr lang="en-IN" dirty="0">
                <a:latin typeface="Arial Narrow" pitchFamily="34" charset="0"/>
              </a:rPr>
              <a:t>Changing The Number Of Stator Poles</a:t>
            </a:r>
          </a:p>
          <a:p>
            <a:pPr>
              <a:buNone/>
            </a:pPr>
            <a:r>
              <a:rPr lang="en-IN" b="1" dirty="0">
                <a:latin typeface="Arial Narrow" pitchFamily="34" charset="0"/>
              </a:rPr>
              <a:t>Speed Control From Rotor Side</a:t>
            </a:r>
          </a:p>
          <a:p>
            <a:r>
              <a:rPr lang="en-IN" dirty="0">
                <a:latin typeface="Arial Narrow" pitchFamily="34" charset="0"/>
              </a:rPr>
              <a:t>Rotor Rheostat Control</a:t>
            </a:r>
          </a:p>
          <a:p>
            <a:r>
              <a:rPr lang="en-IN" dirty="0">
                <a:latin typeface="Arial Narrow" pitchFamily="34" charset="0"/>
              </a:rPr>
              <a:t>Cascade Operation</a:t>
            </a:r>
          </a:p>
          <a:p>
            <a:r>
              <a:rPr lang="en-IN" dirty="0">
                <a:latin typeface="Arial Narrow" pitchFamily="34" charset="0"/>
              </a:rPr>
              <a:t>By Injecting EMF In Rotor Circuit</a:t>
            </a:r>
          </a:p>
          <a:p>
            <a:pPr>
              <a:buNone/>
            </a:pPr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en-IN" dirty="0">
                <a:latin typeface="Arial Narrow" pitchFamily="34" charset="0"/>
              </a:rPr>
              <a:t>Stepper Motors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429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>
                <a:latin typeface="Arial Narrow" pitchFamily="34" charset="0"/>
              </a:rPr>
              <a:t>Stepper motors are DC motors that move in </a:t>
            </a:r>
            <a:r>
              <a:rPr lang="en-IN" b="1" dirty="0">
                <a:latin typeface="Arial Narrow" pitchFamily="34" charset="0"/>
              </a:rPr>
              <a:t>discrete steps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They have </a:t>
            </a:r>
            <a:r>
              <a:rPr lang="en-IN" b="1" dirty="0">
                <a:latin typeface="Arial Narrow" pitchFamily="34" charset="0"/>
              </a:rPr>
              <a:t>multiple coils </a:t>
            </a:r>
            <a:r>
              <a:rPr lang="en-IN" dirty="0">
                <a:latin typeface="Arial Narrow" pitchFamily="34" charset="0"/>
              </a:rPr>
              <a:t>that are organized in groups called "</a:t>
            </a:r>
            <a:r>
              <a:rPr lang="en-IN" b="1" dirty="0">
                <a:latin typeface="Arial Narrow" pitchFamily="34" charset="0"/>
              </a:rPr>
              <a:t>phases</a:t>
            </a:r>
            <a:r>
              <a:rPr lang="en-IN" dirty="0">
                <a:latin typeface="Arial Narrow" pitchFamily="34" charset="0"/>
              </a:rPr>
              <a:t>". </a:t>
            </a:r>
          </a:p>
          <a:p>
            <a:pPr algn="just"/>
            <a:r>
              <a:rPr lang="en-IN" dirty="0">
                <a:latin typeface="Arial Narrow" pitchFamily="34" charset="0"/>
              </a:rPr>
              <a:t>By </a:t>
            </a:r>
            <a:r>
              <a:rPr lang="en-IN" b="1" dirty="0">
                <a:latin typeface="Arial Narrow" pitchFamily="34" charset="0"/>
              </a:rPr>
              <a:t>energizing each phase in sequence</a:t>
            </a:r>
            <a:r>
              <a:rPr lang="en-IN" dirty="0">
                <a:latin typeface="Arial Narrow" pitchFamily="34" charset="0"/>
              </a:rPr>
              <a:t>, the motor will rotate, one step at a time.</a:t>
            </a:r>
          </a:p>
          <a:p>
            <a:pPr algn="just"/>
            <a:r>
              <a:rPr lang="en-IN" dirty="0">
                <a:latin typeface="Arial Narrow" pitchFamily="34" charset="0"/>
              </a:rPr>
              <a:t>With a </a:t>
            </a:r>
            <a:r>
              <a:rPr lang="en-IN" b="1" dirty="0">
                <a:latin typeface="Arial Narrow" pitchFamily="34" charset="0"/>
              </a:rPr>
              <a:t>computer controlled stepping </a:t>
            </a:r>
            <a:r>
              <a:rPr lang="en-IN" dirty="0">
                <a:latin typeface="Arial Narrow" pitchFamily="34" charset="0"/>
              </a:rPr>
              <a:t>you can achieve </a:t>
            </a:r>
            <a:r>
              <a:rPr lang="en-IN" b="1" dirty="0">
                <a:latin typeface="Arial Narrow" pitchFamily="34" charset="0"/>
              </a:rPr>
              <a:t>very precise positioning and/or speed control</a:t>
            </a:r>
            <a:r>
              <a:rPr lang="en-IN" dirty="0">
                <a:latin typeface="Arial Narrow" pitchFamily="34" charset="0"/>
              </a:rPr>
              <a:t>. </a:t>
            </a:r>
          </a:p>
          <a:p>
            <a:pPr algn="just"/>
            <a:r>
              <a:rPr lang="en-IN" dirty="0">
                <a:latin typeface="Arial Narrow" pitchFamily="34" charset="0"/>
              </a:rPr>
              <a:t>Stepper motors come in many different sizes and styles and electrical characteristics. This guide details what you need to know to pick the right motor for the job.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IN" dirty="0">
                <a:latin typeface="Arial Narrow" pitchFamily="34" charset="0"/>
              </a:rPr>
              <a:t>Types of Stepper Motors</a:t>
            </a:r>
          </a:p>
        </p:txBody>
      </p:sp>
      <p:pic>
        <p:nvPicPr>
          <p:cNvPr id="2050" name="Picture 2" descr="C:\Users\ADMIN\Desktop\components_StepperMotor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1747854"/>
            <a:ext cx="4324352" cy="432435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4143404" cy="4525963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Variable reluctance stepper motor</a:t>
            </a:r>
          </a:p>
          <a:p>
            <a:pPr algn="just"/>
            <a:r>
              <a:rPr lang="en-IN" dirty="0">
                <a:latin typeface="Arial Narrow" pitchFamily="34" charset="0"/>
              </a:rPr>
              <a:t>Permanent magnet stepper motor</a:t>
            </a:r>
          </a:p>
          <a:p>
            <a:pPr algn="just"/>
            <a:r>
              <a:rPr lang="en-IN" dirty="0">
                <a:latin typeface="Arial Narrow" pitchFamily="34" charset="0"/>
              </a:rPr>
              <a:t>Hybrid stepper motor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714" r="3571" b="5430"/>
          <a:stretch>
            <a:fillRect/>
          </a:stretch>
        </p:blipFill>
        <p:spPr bwMode="auto">
          <a:xfrm>
            <a:off x="500034" y="1071546"/>
            <a:ext cx="37862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1765" r="9638"/>
          <a:stretch>
            <a:fillRect/>
          </a:stretch>
        </p:blipFill>
        <p:spPr bwMode="auto">
          <a:xfrm>
            <a:off x="5572131" y="1000108"/>
            <a:ext cx="314329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b="14796"/>
          <a:stretch>
            <a:fillRect/>
          </a:stretch>
        </p:blipFill>
        <p:spPr bwMode="auto">
          <a:xfrm>
            <a:off x="5643570" y="3714752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Arial Narrow" pitchFamily="34" charset="0"/>
              </a:rPr>
              <a:t>Switching circuitries for stepper motor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00948" cy="4525963"/>
          </a:xfrm>
        </p:spPr>
        <p:txBody>
          <a:bodyPr/>
          <a:lstStyle/>
          <a:p>
            <a:r>
              <a:rPr lang="en-IN" dirty="0" err="1">
                <a:latin typeface="Arial Narrow" pitchFamily="34" charset="0"/>
              </a:rPr>
              <a:t>Unipolar</a:t>
            </a:r>
            <a:r>
              <a:rPr lang="en-IN" dirty="0">
                <a:latin typeface="Arial Narrow" pitchFamily="34" charset="0"/>
              </a:rPr>
              <a:t> Stepper Driver Circuit</a:t>
            </a:r>
          </a:p>
          <a:p>
            <a:r>
              <a:rPr lang="en-IN" dirty="0">
                <a:latin typeface="Arial Narrow" pitchFamily="34" charset="0"/>
              </a:rPr>
              <a:t>Bipolar Stepper driver circuit</a:t>
            </a:r>
          </a:p>
          <a:p>
            <a:r>
              <a:rPr lang="en-IN" dirty="0">
                <a:latin typeface="Arial Narrow" pitchFamily="34" charset="0"/>
              </a:rPr>
              <a:t>Integrated circuit for stepper motor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IN" dirty="0">
                <a:latin typeface="Arial Narrow" pitchFamily="34" charset="0"/>
              </a:rPr>
              <a:t>AC &amp; DC Servomotors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768865"/>
          </a:xfrm>
        </p:spPr>
        <p:txBody>
          <a:bodyPr/>
          <a:lstStyle/>
          <a:p>
            <a:pPr algn="just"/>
            <a:r>
              <a:rPr lang="en-IN" dirty="0">
                <a:latin typeface="Arial Narrow" pitchFamily="34" charset="0"/>
              </a:rPr>
              <a:t>A servo motor is a </a:t>
            </a:r>
            <a:r>
              <a:rPr lang="en-IN" b="1" dirty="0">
                <a:latin typeface="Arial Narrow" pitchFamily="34" charset="0"/>
              </a:rPr>
              <a:t>linear or rotary actuator </a:t>
            </a:r>
            <a:r>
              <a:rPr lang="en-IN" dirty="0">
                <a:latin typeface="Arial Narrow" pitchFamily="34" charset="0"/>
              </a:rPr>
              <a:t>that provides </a:t>
            </a:r>
            <a:r>
              <a:rPr lang="en-IN" b="1" dirty="0">
                <a:latin typeface="Arial Narrow" pitchFamily="34" charset="0"/>
              </a:rPr>
              <a:t>fast precision position control</a:t>
            </a:r>
            <a:r>
              <a:rPr lang="en-IN" dirty="0">
                <a:latin typeface="Arial Narrow" pitchFamily="34" charset="0"/>
              </a:rPr>
              <a:t> for closed-loop position control applications.</a:t>
            </a:r>
          </a:p>
          <a:p>
            <a:pPr algn="just"/>
            <a:r>
              <a:rPr lang="en-IN" dirty="0">
                <a:latin typeface="Arial Narrow" pitchFamily="34" charset="0"/>
              </a:rPr>
              <a:t>Unlike large industrial motors, a servo motor is </a:t>
            </a:r>
            <a:r>
              <a:rPr lang="en-IN" b="1" dirty="0">
                <a:latin typeface="Arial Narrow" pitchFamily="34" charset="0"/>
              </a:rPr>
              <a:t>not used for continuous energy conversion</a:t>
            </a:r>
            <a:r>
              <a:rPr lang="en-IN" dirty="0">
                <a:latin typeface="Arial Narrow" pitchFamily="34" charset="0"/>
              </a:rPr>
              <a:t>.</a:t>
            </a:r>
          </a:p>
          <a:p>
            <a:pPr algn="just"/>
            <a:r>
              <a:rPr lang="en-IN" dirty="0">
                <a:latin typeface="Arial Narrow" pitchFamily="34" charset="0"/>
              </a:rPr>
              <a:t>Servo motors have a </a:t>
            </a:r>
            <a:r>
              <a:rPr lang="en-IN" b="1" dirty="0">
                <a:latin typeface="Arial Narrow" pitchFamily="34" charset="0"/>
              </a:rPr>
              <a:t>high speed response </a:t>
            </a:r>
            <a:r>
              <a:rPr lang="en-IN" dirty="0">
                <a:latin typeface="Arial Narrow" pitchFamily="34" charset="0"/>
              </a:rPr>
              <a:t>due to </a:t>
            </a:r>
            <a:r>
              <a:rPr lang="en-IN" b="1" dirty="0">
                <a:latin typeface="Arial Narrow" pitchFamily="34" charset="0"/>
              </a:rPr>
              <a:t>low inertia</a:t>
            </a:r>
            <a:r>
              <a:rPr lang="en-IN" dirty="0">
                <a:latin typeface="Arial Narrow" pitchFamily="34" charset="0"/>
              </a:rPr>
              <a:t> and are designed with small diameter and </a:t>
            </a:r>
            <a:r>
              <a:rPr lang="en-IN" b="1" dirty="0">
                <a:latin typeface="Arial Narrow" pitchFamily="34" charset="0"/>
              </a:rPr>
              <a:t>long rotor length.</a:t>
            </a:r>
            <a:r>
              <a:rPr lang="en-IN" dirty="0">
                <a:latin typeface="Arial Narrow" pitchFamily="34" charset="0"/>
              </a:rPr>
              <a:t> </a:t>
            </a:r>
          </a:p>
          <a:p>
            <a:pPr algn="just"/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IN" dirty="0">
                <a:latin typeface="Arial Narrow" pitchFamily="34" charset="0"/>
              </a:rPr>
              <a:t>Types of Servo motor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latin typeface="Arial Narrow" pitchFamily="34" charset="0"/>
              </a:rPr>
              <a:t>AC Servomotor- </a:t>
            </a:r>
            <a:r>
              <a:rPr lang="en-IN" dirty="0">
                <a:latin typeface="Arial Narrow" pitchFamily="34" charset="0"/>
              </a:rPr>
              <a:t> </a:t>
            </a:r>
            <a:r>
              <a:rPr lang="en-IN" i="1" dirty="0">
                <a:latin typeface="Arial Narrow" pitchFamily="34" charset="0"/>
              </a:rPr>
              <a:t>used more often due to their high accuracy control.</a:t>
            </a:r>
          </a:p>
          <a:p>
            <a:r>
              <a:rPr lang="en-IN" b="1" dirty="0">
                <a:latin typeface="Arial Narrow" pitchFamily="34" charset="0"/>
              </a:rPr>
              <a:t>DC Servomotor- </a:t>
            </a:r>
            <a:r>
              <a:rPr lang="en-IN" i="1" dirty="0">
                <a:latin typeface="Arial Narrow" pitchFamily="34" charset="0"/>
              </a:rPr>
              <a:t>simple applications owing to their cost, efficiency and simplicity</a:t>
            </a:r>
            <a:r>
              <a:rPr lang="en-IN" dirty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IN" dirty="0">
                <a:latin typeface="Arial Narrow" pitchFamily="34" charset="0"/>
              </a:rPr>
              <a:t>DC Servo motor</a:t>
            </a:r>
          </a:p>
        </p:txBody>
      </p:sp>
      <p:pic>
        <p:nvPicPr>
          <p:cNvPr id="4099" name="Picture 3" descr="C:\Users\ADMIN\Desktop\1271406736072_hz_fileserver2_2075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9708"/>
            <a:ext cx="8229600" cy="4366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en-IN" dirty="0">
                <a:latin typeface="Arial Narrow" pitchFamily="34" charset="0"/>
              </a:rPr>
              <a:t>AC Servomotor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57158" y="1714487"/>
            <a:ext cx="4140230" cy="460387"/>
          </a:xfrm>
        </p:spPr>
        <p:txBody>
          <a:bodyPr>
            <a:normAutofit fontScale="92500"/>
          </a:bodyPr>
          <a:lstStyle/>
          <a:p>
            <a:r>
              <a:rPr lang="en-IN" dirty="0">
                <a:latin typeface="Arial Narrow" pitchFamily="34" charset="0"/>
              </a:rPr>
              <a:t>Synchronous-type AC servo motor</a:t>
            </a:r>
          </a:p>
        </p:txBody>
      </p:sp>
      <p:pic>
        <p:nvPicPr>
          <p:cNvPr id="5122" name="Picture 2" descr="C:\Users\ADMIN\Desktop\14622-4980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060" y="2500306"/>
            <a:ext cx="4040188" cy="3480464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Arial Narrow" pitchFamily="34" charset="0"/>
              </a:rPr>
              <a:t>Induction-type AC servo moto</a:t>
            </a:r>
            <a:r>
              <a:rPr lang="en-IN" b="0" dirty="0">
                <a:latin typeface="Arial Narrow" pitchFamily="34" charset="0"/>
              </a:rPr>
              <a:t>r</a:t>
            </a:r>
            <a:endParaRPr lang="en-IN" dirty="0">
              <a:latin typeface="Arial Narrow" pitchFamily="34" charset="0"/>
            </a:endParaRPr>
          </a:p>
        </p:txBody>
      </p:sp>
      <p:pic>
        <p:nvPicPr>
          <p:cNvPr id="5123" name="Picture 3" descr="C:\Users\ADMIN\Desktop\5071-27209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28100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40000" contrast="10000"/>
          </a:blip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000528"/>
          </a:xfrm>
        </p:spPr>
        <p:txBody>
          <a:bodyPr/>
          <a:lstStyle/>
          <a:p>
            <a:pPr algn="just">
              <a:buNone/>
            </a:pPr>
            <a:r>
              <a:rPr lang="en-IN" b="1" u="sng" dirty="0">
                <a:latin typeface="Arial Narrow" pitchFamily="34" charset="0"/>
              </a:rPr>
              <a:t>Pneumatic Systems </a:t>
            </a:r>
          </a:p>
          <a:p>
            <a:pPr algn="just"/>
            <a:r>
              <a:rPr lang="en-IN" dirty="0">
                <a:latin typeface="Arial Narrow" pitchFamily="34" charset="0"/>
              </a:rPr>
              <a:t>Pneumatic systems are designed to move loads by controlling pressurized air in </a:t>
            </a:r>
            <a:r>
              <a:rPr lang="en-IN" b="1" dirty="0">
                <a:latin typeface="Arial Narrow" pitchFamily="34" charset="0"/>
              </a:rPr>
              <a:t>distribution lines </a:t>
            </a:r>
            <a:r>
              <a:rPr lang="en-IN" dirty="0">
                <a:latin typeface="Arial Narrow" pitchFamily="34" charset="0"/>
              </a:rPr>
              <a:t>and </a:t>
            </a:r>
            <a:r>
              <a:rPr lang="en-IN" b="1" dirty="0">
                <a:latin typeface="Arial Narrow" pitchFamily="34" charset="0"/>
              </a:rPr>
              <a:t>pistons</a:t>
            </a:r>
            <a:r>
              <a:rPr lang="en-IN" dirty="0">
                <a:latin typeface="Arial Narrow" pitchFamily="34" charset="0"/>
              </a:rPr>
              <a:t> with mechanical or electronic valves.</a:t>
            </a:r>
          </a:p>
          <a:p>
            <a:pPr algn="just"/>
            <a:r>
              <a:rPr lang="en-IN" dirty="0">
                <a:latin typeface="Arial Narrow" pitchFamily="34" charset="0"/>
              </a:rPr>
              <a:t>Air under pressure possesses </a:t>
            </a:r>
            <a:r>
              <a:rPr lang="en-IN" b="1" dirty="0">
                <a:latin typeface="Arial Narrow" pitchFamily="34" charset="0"/>
              </a:rPr>
              <a:t>energy</a:t>
            </a:r>
            <a:r>
              <a:rPr lang="en-IN" dirty="0">
                <a:latin typeface="Arial Narrow" pitchFamily="34" charset="0"/>
              </a:rPr>
              <a:t> which can be released to do </a:t>
            </a:r>
            <a:r>
              <a:rPr lang="en-IN" b="1" dirty="0">
                <a:latin typeface="Arial Narrow" pitchFamily="34" charset="0"/>
              </a:rPr>
              <a:t>useful work</a:t>
            </a:r>
            <a:r>
              <a:rPr lang="en-IN" dirty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15" t="8929" b="7142"/>
          <a:stretch>
            <a:fillRect/>
          </a:stretch>
        </p:blipFill>
        <p:spPr bwMode="auto">
          <a:xfrm>
            <a:off x="151523" y="500042"/>
            <a:ext cx="892107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Arial Narrow" pitchFamily="34" charset="0"/>
              </a:rPr>
              <a:t>DIRECTIONAL CONTROL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543428" cy="476886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Directional control valves perform only three functions:</a:t>
            </a:r>
          </a:p>
          <a:p>
            <a:pPr algn="just"/>
            <a:r>
              <a:rPr lang="en-IN" dirty="0">
                <a:latin typeface="Arial Narrow" pitchFamily="34" charset="0"/>
              </a:rPr>
              <a:t> </a:t>
            </a:r>
            <a:r>
              <a:rPr lang="en-IN" b="1" dirty="0">
                <a:latin typeface="Arial Narrow" pitchFamily="34" charset="0"/>
              </a:rPr>
              <a:t>stop fluid flow</a:t>
            </a:r>
          </a:p>
          <a:p>
            <a:pPr algn="just"/>
            <a:r>
              <a:rPr lang="en-IN" dirty="0">
                <a:latin typeface="Arial Narrow" pitchFamily="34" charset="0"/>
              </a:rPr>
              <a:t> </a:t>
            </a:r>
            <a:r>
              <a:rPr lang="en-IN" b="1" dirty="0">
                <a:latin typeface="Arial Narrow" pitchFamily="34" charset="0"/>
              </a:rPr>
              <a:t>allow fluid flow, </a:t>
            </a:r>
            <a:r>
              <a:rPr lang="en-IN" dirty="0">
                <a:latin typeface="Arial Narrow" pitchFamily="34" charset="0"/>
              </a:rPr>
              <a:t>and</a:t>
            </a:r>
          </a:p>
          <a:p>
            <a:pPr algn="just"/>
            <a:r>
              <a:rPr lang="en-IN" b="1" dirty="0">
                <a:latin typeface="Arial Narrow" pitchFamily="34" charset="0"/>
              </a:rPr>
              <a:t>change direction of fluid flow.</a:t>
            </a:r>
          </a:p>
          <a:p>
            <a:pPr algn="just">
              <a:buNone/>
            </a:pPr>
            <a:r>
              <a:rPr lang="en-IN" dirty="0">
                <a:latin typeface="Arial Narrow" pitchFamily="34" charset="0"/>
              </a:rPr>
              <a:t>It is of two different forms,</a:t>
            </a:r>
          </a:p>
          <a:p>
            <a:pPr algn="just"/>
            <a:r>
              <a:rPr lang="en-IN" dirty="0">
                <a:latin typeface="Arial Narrow" pitchFamily="34" charset="0"/>
              </a:rPr>
              <a:t>Rotary spool type</a:t>
            </a:r>
          </a:p>
          <a:p>
            <a:pPr algn="just"/>
            <a:r>
              <a:rPr lang="en-IN" dirty="0">
                <a:latin typeface="Arial Narrow" pitchFamily="34" charset="0"/>
              </a:rPr>
              <a:t>Poppet type</a:t>
            </a:r>
          </a:p>
          <a:p>
            <a:pPr algn="just">
              <a:buNone/>
            </a:pPr>
            <a:endParaRPr lang="en-IN" b="1" dirty="0">
              <a:latin typeface="Arial Narrow" pitchFamily="34" charset="0"/>
            </a:endParaRPr>
          </a:p>
          <a:p>
            <a:pPr algn="just"/>
            <a:endParaRPr lang="en-IN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1111"/>
          <a:stretch>
            <a:fillRect/>
          </a:stretch>
        </p:blipFill>
        <p:spPr bwMode="auto">
          <a:xfrm>
            <a:off x="5416511" y="2571744"/>
            <a:ext cx="3513207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1610" t="7945"/>
          <a:stretch>
            <a:fillRect/>
          </a:stretch>
        </p:blipFill>
        <p:spPr bwMode="auto">
          <a:xfrm>
            <a:off x="142844" y="214290"/>
            <a:ext cx="4143404" cy="630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500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919</Words>
  <Application>Microsoft Office PowerPoint</Application>
  <PresentationFormat>On-screen Show (4:3)</PresentationFormat>
  <Paragraphs>157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Arial Narrow</vt:lpstr>
      <vt:lpstr>Calibri</vt:lpstr>
      <vt:lpstr>Office Theme</vt:lpstr>
      <vt:lpstr>PowerPoint Presentation</vt:lpstr>
      <vt:lpstr>ACTUATION SYSTEM</vt:lpstr>
      <vt:lpstr>PNEUMATIC AND HYDRAULIC SYSTEMS</vt:lpstr>
      <vt:lpstr>PowerPoint Presentation</vt:lpstr>
      <vt:lpstr>PowerPoint Presentation</vt:lpstr>
      <vt:lpstr>PowerPoint Presentation</vt:lpstr>
      <vt:lpstr>PowerPoint Presentation</vt:lpstr>
      <vt:lpstr>DIRECTIONAL CONTROL VALVES</vt:lpstr>
      <vt:lpstr>PowerPoint Presentation</vt:lpstr>
      <vt:lpstr>SPOOL TYPE SOLENOID OPERATED VALVE</vt:lpstr>
      <vt:lpstr>VALVE SYMBOLS</vt:lpstr>
      <vt:lpstr>PowerPoint Presentation</vt:lpstr>
      <vt:lpstr>PILOT OPERATED VALVE</vt:lpstr>
      <vt:lpstr>ROTARY ACTUATORS</vt:lpstr>
      <vt:lpstr>MECHANICAL ACTUATION SYSTEM</vt:lpstr>
      <vt:lpstr>CAM</vt:lpstr>
      <vt:lpstr>PowerPoint Presentation</vt:lpstr>
      <vt:lpstr>PowerPoint Presentation</vt:lpstr>
      <vt:lpstr>GEAR TRAINS</vt:lpstr>
      <vt:lpstr>PowerPoint Presentation</vt:lpstr>
      <vt:lpstr>PowerPoint Presentation</vt:lpstr>
      <vt:lpstr>RATCHET AND PAWL</vt:lpstr>
      <vt:lpstr>PowerPoint Presentation</vt:lpstr>
      <vt:lpstr>BELT DRIVES</vt:lpstr>
      <vt:lpstr>PowerPoint Presentation</vt:lpstr>
      <vt:lpstr>PowerPoint Presentation</vt:lpstr>
      <vt:lpstr>CHAIN DRIVES</vt:lpstr>
      <vt:lpstr>BEARINGS</vt:lpstr>
      <vt:lpstr>PLAIN JOURNAL BEARING</vt:lpstr>
      <vt:lpstr>PowerPoint Presentation</vt:lpstr>
      <vt:lpstr>ELECTRICAL ACTUATION SYSTEMS  (Electrical System)</vt:lpstr>
      <vt:lpstr>MECHANICAL SWITCHES</vt:lpstr>
      <vt:lpstr>RELAYS</vt:lpstr>
      <vt:lpstr>PowerPoint Presentation</vt:lpstr>
      <vt:lpstr>SOLID STATE SWITCHES</vt:lpstr>
      <vt:lpstr>DIODES</vt:lpstr>
      <vt:lpstr>THYRISTOR</vt:lpstr>
      <vt:lpstr>TRIAC</vt:lpstr>
      <vt:lpstr>BIPOLAR TRANSISITOR</vt:lpstr>
      <vt:lpstr>Power MOSFET</vt:lpstr>
      <vt:lpstr>PowerPoint Presentation</vt:lpstr>
      <vt:lpstr>SOLENOID</vt:lpstr>
      <vt:lpstr>Construction and working principle of DC Motors</vt:lpstr>
      <vt:lpstr>PowerPoint Presentation</vt:lpstr>
      <vt:lpstr>PowerPoint Presentation</vt:lpstr>
      <vt:lpstr>PowerPoint Presentation</vt:lpstr>
      <vt:lpstr>Construction and working principle of AC Motors</vt:lpstr>
      <vt:lpstr>PowerPoint Presentation</vt:lpstr>
      <vt:lpstr>PowerPoint Presentation</vt:lpstr>
      <vt:lpstr>Speed control of AC and DC drives</vt:lpstr>
      <vt:lpstr>Stepper Motors</vt:lpstr>
      <vt:lpstr>Types of Stepper Motors</vt:lpstr>
      <vt:lpstr>PowerPoint Presentation</vt:lpstr>
      <vt:lpstr>Switching circuitries for stepper motor</vt:lpstr>
      <vt:lpstr>AC &amp; DC Servomotors</vt:lpstr>
      <vt:lpstr>Types of Servo motor</vt:lpstr>
      <vt:lpstr>DC Servo motor</vt:lpstr>
      <vt:lpstr>AC Servomotor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KRISHNAKUMAR S K</cp:lastModifiedBy>
  <cp:revision>74</cp:revision>
  <dcterms:created xsi:type="dcterms:W3CDTF">2018-08-21T05:24:42Z</dcterms:created>
  <dcterms:modified xsi:type="dcterms:W3CDTF">2019-08-22T05:24:52Z</dcterms:modified>
</cp:coreProperties>
</file>