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7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9" r:id="rId51"/>
    <p:sldId id="308" r:id="rId52"/>
    <p:sldId id="310" r:id="rId53"/>
    <p:sldId id="311" r:id="rId54"/>
    <p:sldId id="312" r:id="rId55"/>
    <p:sldId id="314" r:id="rId56"/>
    <p:sldId id="313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C4188-DBF6-44EA-BABB-92E215B36548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ABAF9-13DD-4A6B-9F53-BE5679E18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ABAF9-13DD-4A6B-9F53-BE5679E189D7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ABAF9-13DD-4A6B-9F53-BE5679E189D7}" type="slidenum">
              <a:rPr lang="en-IN" smtClean="0"/>
              <a:pPr/>
              <a:t>52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C52D-327A-4535-9811-7FCEDF5B7A72}" type="datetimeFigureOut">
              <a:rPr lang="en-US" smtClean="0"/>
              <a:pPr/>
              <a:t>7/22/2019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9B51-57F9-496E-978B-FA7F578AAC2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latin typeface="Arial Narrow" pitchFamily="34" charset="0"/>
              </a:rPr>
              <a:t>UBMC703- MECHATRONICS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3000" b="1" dirty="0">
                <a:latin typeface="Arial Narrow" pitchFamily="34" charset="0"/>
              </a:rPr>
              <a:t>OBJECTIVES:</a:t>
            </a:r>
            <a:endParaRPr lang="en-IN" sz="3000" dirty="0">
              <a:latin typeface="Arial Narrow" pitchFamily="34" charset="0"/>
            </a:endParaRPr>
          </a:p>
          <a:p>
            <a:pPr algn="just"/>
            <a:r>
              <a:rPr lang="en-IN" sz="3000" dirty="0">
                <a:latin typeface="Arial Narrow" pitchFamily="34" charset="0"/>
              </a:rPr>
              <a:t>To learn the Applications of Fluid Power System in automation of Machine Tools and others equipment‘s</a:t>
            </a:r>
          </a:p>
          <a:p>
            <a:pPr algn="just"/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/>
          </a:bodyPr>
          <a:lstStyle/>
          <a:p>
            <a:r>
              <a:rPr lang="en-IN" sz="4000" b="1" dirty="0" err="1">
                <a:latin typeface="Arial Narrow" pitchFamily="34" charset="0"/>
              </a:rPr>
              <a:t>Mechatronic</a:t>
            </a:r>
            <a:r>
              <a:rPr lang="en-IN" sz="4000" b="1" dirty="0">
                <a:latin typeface="Arial Narrow" pitchFamily="34" charset="0"/>
              </a:rPr>
              <a:t> System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en-IN" sz="2400" b="1" dirty="0">
                <a:latin typeface="Arial Narrow" pitchFamily="34" charset="0"/>
              </a:rPr>
              <a:t>Actuators: </a:t>
            </a:r>
          </a:p>
          <a:p>
            <a:pPr algn="just">
              <a:buNone/>
            </a:pPr>
            <a:r>
              <a:rPr lang="en-IN" sz="2400" dirty="0">
                <a:latin typeface="Arial Narrow" pitchFamily="34" charset="0"/>
              </a:rPr>
              <a:t>	Solenoids, voice coils, D.C. motors, Stepper motors, Servomotor, hydraulics, pneumatics. </a:t>
            </a:r>
          </a:p>
          <a:p>
            <a:pPr algn="just"/>
            <a:r>
              <a:rPr lang="en-IN" sz="2400" b="1" dirty="0">
                <a:latin typeface="Arial Narrow" pitchFamily="34" charset="0"/>
              </a:rPr>
              <a:t>Sensors: </a:t>
            </a:r>
          </a:p>
          <a:p>
            <a:pPr algn="just">
              <a:buNone/>
            </a:pPr>
            <a:r>
              <a:rPr lang="en-IN" sz="2400" dirty="0">
                <a:latin typeface="Arial Narrow" pitchFamily="34" charset="0"/>
              </a:rPr>
              <a:t>	Switches, Potentiometer, </a:t>
            </a:r>
            <a:r>
              <a:rPr lang="en-IN" sz="2400" dirty="0" err="1">
                <a:latin typeface="Arial Narrow" pitchFamily="34" charset="0"/>
              </a:rPr>
              <a:t>Photoelectrics</a:t>
            </a:r>
            <a:r>
              <a:rPr lang="en-IN" sz="2400" dirty="0">
                <a:latin typeface="Arial Narrow" pitchFamily="34" charset="0"/>
              </a:rPr>
              <a:t>, Digital encoder, Strain gauge, Thermocouple, accelerometer etc. </a:t>
            </a:r>
          </a:p>
          <a:p>
            <a:pPr algn="just"/>
            <a:r>
              <a:rPr lang="en-IN" sz="2400" b="1" dirty="0">
                <a:latin typeface="Arial Narrow" pitchFamily="34" charset="0"/>
              </a:rPr>
              <a:t>Input signal conditioning and interfacing: </a:t>
            </a:r>
          </a:p>
          <a:p>
            <a:pPr algn="just">
              <a:buNone/>
            </a:pPr>
            <a:r>
              <a:rPr lang="en-IN" sz="2400" dirty="0">
                <a:latin typeface="Arial Narrow" pitchFamily="34" charset="0"/>
              </a:rPr>
              <a:t>	Discrete circuits, Amplifiers, Filters, A/D, D/D. </a:t>
            </a:r>
          </a:p>
          <a:p>
            <a:pPr algn="just"/>
            <a:r>
              <a:rPr lang="en-IN" sz="2400" b="1" dirty="0">
                <a:latin typeface="Arial Narrow" pitchFamily="34" charset="0"/>
              </a:rPr>
              <a:t>Digital control architecture:</a:t>
            </a:r>
          </a:p>
          <a:p>
            <a:pPr algn="just">
              <a:buNone/>
            </a:pPr>
            <a:r>
              <a:rPr lang="en-IN" sz="2400" dirty="0">
                <a:latin typeface="Arial Narrow" pitchFamily="34" charset="0"/>
              </a:rPr>
              <a:t>	Logic circuits, Microcontroller, SBC, PLC, Sequencing and timing, Logic and arithmetic, Control algorithm, Communication. </a:t>
            </a:r>
          </a:p>
          <a:p>
            <a:pPr algn="just"/>
            <a:r>
              <a:rPr lang="en-IN" sz="2400" b="1" dirty="0">
                <a:latin typeface="Arial Narrow" pitchFamily="34" charset="0"/>
              </a:rPr>
              <a:t>Output signal conditioning and interfacing:</a:t>
            </a:r>
          </a:p>
          <a:p>
            <a:pPr algn="just">
              <a:buNone/>
            </a:pPr>
            <a:r>
              <a:rPr lang="en-IN" sz="2400" dirty="0">
                <a:latin typeface="Arial Narrow" pitchFamily="34" charset="0"/>
              </a:rPr>
              <a:t>	D/A D/D, Amplifiers, PWM, Power transistor, Power Op - amps. </a:t>
            </a:r>
          </a:p>
          <a:p>
            <a:pPr algn="just"/>
            <a:r>
              <a:rPr lang="en-IN" sz="2400" b="1" dirty="0">
                <a:latin typeface="Arial Narrow" pitchFamily="34" charset="0"/>
              </a:rPr>
              <a:t>Graphical displays: </a:t>
            </a:r>
            <a:r>
              <a:rPr lang="en-IN" sz="2400" dirty="0">
                <a:latin typeface="Arial Narrow" pitchFamily="34" charset="0"/>
              </a:rPr>
              <a:t>LEDs, Digital displays, LCD, CRT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b="1" dirty="0">
                <a:latin typeface="Arial Narrow" pitchFamily="34" charset="0"/>
              </a:rPr>
              <a:t>MEASUREMENT SYSTEM</a:t>
            </a:r>
            <a:br>
              <a:rPr lang="en-IN" sz="4000" b="1" dirty="0">
                <a:latin typeface="Arial Narrow" pitchFamily="34" charset="0"/>
              </a:rPr>
            </a:br>
            <a:endParaRPr lang="en-IN" sz="40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/>
            <a:r>
              <a:rPr lang="en-IN" sz="3000" dirty="0">
                <a:latin typeface="Arial Narrow" pitchFamily="34" charset="0"/>
              </a:rPr>
              <a:t>A measurement system can be defined as a black box which is used for making measurements.</a:t>
            </a:r>
          </a:p>
          <a:p>
            <a:pPr algn="just"/>
            <a:r>
              <a:rPr lang="en-IN" sz="3000" dirty="0">
                <a:latin typeface="Arial Narrow" pitchFamily="34" charset="0"/>
              </a:rPr>
              <a:t> It has the </a:t>
            </a:r>
            <a:r>
              <a:rPr lang="en-IN" sz="3000" b="1" i="1" dirty="0">
                <a:latin typeface="Arial Narrow" pitchFamily="34" charset="0"/>
              </a:rPr>
              <a:t>input as the quantity being measured </a:t>
            </a:r>
            <a:r>
              <a:rPr lang="en-IN" sz="3000" dirty="0">
                <a:latin typeface="Arial Narrow" pitchFamily="34" charset="0"/>
              </a:rPr>
              <a:t>and the output as a </a:t>
            </a:r>
            <a:r>
              <a:rPr lang="en-IN" sz="3000" b="1" i="1" dirty="0">
                <a:latin typeface="Arial Narrow" pitchFamily="34" charset="0"/>
              </a:rPr>
              <a:t>measured value of that quantity</a:t>
            </a:r>
            <a:r>
              <a:rPr lang="en-IN" sz="3000" dirty="0">
                <a:latin typeface="Arial Narrow" pitchFamily="34" charset="0"/>
              </a:rPr>
              <a:t>. </a:t>
            </a:r>
          </a:p>
          <a:p>
            <a:pPr algn="just"/>
            <a:endParaRPr lang="en-IN" sz="3000" dirty="0"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83197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3000" b="1" dirty="0">
                <a:latin typeface="Arial Narrow" pitchFamily="34" charset="0"/>
              </a:rPr>
              <a:t>Sensor: </a:t>
            </a:r>
          </a:p>
          <a:p>
            <a:pPr algn="just"/>
            <a:r>
              <a:rPr lang="en-IN" sz="3000" dirty="0">
                <a:latin typeface="Arial Narrow" pitchFamily="34" charset="0"/>
              </a:rPr>
              <a:t>A sensor consists of transducer whose function is to convert the one form of energy into electrical form of energy. </a:t>
            </a:r>
          </a:p>
          <a:p>
            <a:pPr algn="just"/>
            <a:endParaRPr lang="en-IN" sz="3000" dirty="0">
              <a:latin typeface="Arial Narrow" pitchFamily="34" charset="0"/>
            </a:endParaRPr>
          </a:p>
          <a:p>
            <a:pPr>
              <a:buNone/>
            </a:pPr>
            <a:r>
              <a:rPr lang="en-IN" sz="3000" b="1" dirty="0">
                <a:latin typeface="Arial Narrow" pitchFamily="34" charset="0"/>
              </a:rPr>
              <a:t>Signal Conditioner: </a:t>
            </a:r>
          </a:p>
          <a:p>
            <a:r>
              <a:rPr lang="en-IN" sz="3000" dirty="0">
                <a:latin typeface="Arial Narrow" pitchFamily="34" charset="0"/>
              </a:rPr>
              <a:t>A signal conditioner receives signal from the sensor and manipulates it into a suitable condition for display.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42148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7"/>
            <a:ext cx="6572296" cy="17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483245"/>
          </a:xfrm>
        </p:spPr>
        <p:txBody>
          <a:bodyPr>
            <a:normAutofit/>
          </a:bodyPr>
          <a:lstStyle/>
          <a:p>
            <a:pPr algn="just"/>
            <a:r>
              <a:rPr lang="en-IN" sz="3000" b="1" dirty="0">
                <a:latin typeface="Arial Narrow" pitchFamily="34" charset="0"/>
              </a:rPr>
              <a:t>Display System: </a:t>
            </a:r>
          </a:p>
          <a:p>
            <a:pPr algn="just">
              <a:buNone/>
            </a:pPr>
            <a:r>
              <a:rPr lang="en-IN" sz="3000" dirty="0">
                <a:latin typeface="Arial Narrow" pitchFamily="34" charset="0"/>
              </a:rPr>
              <a:t>	A display system displays the data (output) from the signal conditioner by </a:t>
            </a:r>
            <a:r>
              <a:rPr lang="en-IN" sz="3000" dirty="0" err="1">
                <a:latin typeface="Arial Narrow" pitchFamily="34" charset="0"/>
              </a:rPr>
              <a:t>analog</a:t>
            </a:r>
            <a:r>
              <a:rPr lang="en-IN" sz="3000" dirty="0">
                <a:latin typeface="Arial Narrow" pitchFamily="34" charset="0"/>
              </a:rPr>
              <a:t> or digital. A digital system is a temporary store such as recorder.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079" y="2857496"/>
            <a:ext cx="85476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IN" dirty="0">
                <a:latin typeface="Arial Narrow" pitchFamily="34" charset="0"/>
              </a:rPr>
              <a:t>A black box which is used to </a:t>
            </a:r>
            <a:r>
              <a:rPr lang="en-IN" b="1" i="1" dirty="0">
                <a:latin typeface="Arial Narrow" pitchFamily="34" charset="0"/>
              </a:rPr>
              <a:t>control</a:t>
            </a:r>
            <a:r>
              <a:rPr lang="en-IN" dirty="0">
                <a:latin typeface="Arial Narrow" pitchFamily="34" charset="0"/>
              </a:rPr>
              <a:t> its output in a pre-set value.</a:t>
            </a:r>
          </a:p>
          <a:p>
            <a:r>
              <a:rPr lang="en-IN" dirty="0">
                <a:latin typeface="Arial Narrow" pitchFamily="34" charset="0"/>
              </a:rPr>
              <a:t> </a:t>
            </a:r>
            <a:r>
              <a:rPr lang="en-IN" dirty="0" err="1">
                <a:latin typeface="Arial Narrow" pitchFamily="34" charset="0"/>
              </a:rPr>
              <a:t>Eg</a:t>
            </a:r>
            <a:r>
              <a:rPr lang="en-IN" dirty="0">
                <a:latin typeface="Arial Narrow" pitchFamily="34" charset="0"/>
              </a:rPr>
              <a:t>: </a:t>
            </a:r>
            <a:r>
              <a:rPr lang="en-IN" b="1" dirty="0">
                <a:latin typeface="Arial Narrow" pitchFamily="34" charset="0"/>
              </a:rPr>
              <a:t>Air- Conditioner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951586"/>
            <a:ext cx="6641692" cy="283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OPEN LOOP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054617"/>
          </a:xfrm>
        </p:spPr>
        <p:txBody>
          <a:bodyPr/>
          <a:lstStyle/>
          <a:p>
            <a:pPr algn="just"/>
            <a:r>
              <a:rPr lang="en-IN" sz="3000" dirty="0">
                <a:latin typeface="Arial Narrow" pitchFamily="34" charset="0"/>
              </a:rPr>
              <a:t>If there is </a:t>
            </a:r>
            <a:r>
              <a:rPr lang="en-IN" sz="3000" b="1" dirty="0">
                <a:latin typeface="Arial Narrow" pitchFamily="34" charset="0"/>
              </a:rPr>
              <a:t>no feedback device to compare the actual value with desired one. </a:t>
            </a:r>
          </a:p>
          <a:p>
            <a:pPr algn="just"/>
            <a:r>
              <a:rPr lang="en-IN" sz="3000" dirty="0">
                <a:latin typeface="Arial Narrow" pitchFamily="34" charset="0"/>
              </a:rPr>
              <a:t>No control over its input.</a:t>
            </a:r>
          </a:p>
          <a:p>
            <a:pPr algn="just">
              <a:buNone/>
            </a:pPr>
            <a:endParaRPr lang="en-IN" dirty="0">
              <a:latin typeface="Arial Narrow" pitchFamily="34" charset="0"/>
            </a:endParaRPr>
          </a:p>
          <a:p>
            <a:pPr algn="just"/>
            <a:endParaRPr lang="en-IN" dirty="0"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82459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CLOSED LOOP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411807"/>
          </a:xfrm>
        </p:spPr>
        <p:txBody>
          <a:bodyPr>
            <a:normAutofit/>
          </a:bodyPr>
          <a:lstStyle/>
          <a:p>
            <a:pPr algn="just"/>
            <a:r>
              <a:rPr lang="en-IN" sz="3000" dirty="0">
                <a:latin typeface="Arial Narrow" pitchFamily="34" charset="0"/>
              </a:rPr>
              <a:t>If there is </a:t>
            </a:r>
            <a:r>
              <a:rPr lang="en-IN" sz="3000" b="1" dirty="0">
                <a:latin typeface="Arial Narrow" pitchFamily="34" charset="0"/>
              </a:rPr>
              <a:t>feedback device to compare the actual value with desired one. </a:t>
            </a:r>
          </a:p>
          <a:p>
            <a:pPr algn="just"/>
            <a:endParaRPr lang="en-IN" sz="3000" b="1" dirty="0">
              <a:latin typeface="Arial Narrow" pitchFamily="34" charset="0"/>
            </a:endParaRPr>
          </a:p>
          <a:p>
            <a:endParaRPr lang="en-IN" sz="3000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b="12085"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Arial Narrow" pitchFamily="34" charset="0"/>
              </a:rPr>
              <a:t>UNIT 1:MECHATRONICS, SENSORS AND TRANSDUCERS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85927"/>
            <a:ext cx="8429684" cy="37862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3000" dirty="0">
                <a:latin typeface="Arial Narrow" pitchFamily="34" charset="0"/>
              </a:rPr>
              <a:t>	Introduction to </a:t>
            </a:r>
            <a:r>
              <a:rPr lang="en-IN" sz="3000" dirty="0" err="1">
                <a:latin typeface="Arial Narrow" pitchFamily="34" charset="0"/>
              </a:rPr>
              <a:t>Mechatronics</a:t>
            </a:r>
            <a:r>
              <a:rPr lang="en-IN" sz="3000" dirty="0">
                <a:latin typeface="Arial Narrow" pitchFamily="34" charset="0"/>
              </a:rPr>
              <a:t> Systems – Measurement Systems – Control Systems – Microprocessor based Controllers. Sensors and Transducers – Performance Terminology – Sensors for Displacement, Position and Proximity; Velocity, Motion, Force, Fluid Pressure, Liquid Flow, Liquid Level, Temperature, Light Sensors – Selection of Sensors</a:t>
            </a:r>
          </a:p>
          <a:p>
            <a:endParaRPr lang="en-IN" sz="3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572164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System of Controlling Room Temperature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System of Controlling Water Level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Automatic Speed Control of Rotating Shaft </a:t>
            </a:r>
          </a:p>
          <a:p>
            <a:endParaRPr lang="en-IN" b="1" dirty="0"/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5786478" cy="18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t="3030"/>
          <a:stretch>
            <a:fillRect/>
          </a:stretch>
        </p:blipFill>
        <p:spPr bwMode="auto">
          <a:xfrm>
            <a:off x="857224" y="4143380"/>
            <a:ext cx="72866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MICROPROCESSOR BASED </a:t>
            </a:r>
            <a:r>
              <a:rPr lang="en-IN" sz="2800" b="1">
                <a:latin typeface="Times New Roman" pitchFamily="18" charset="0"/>
                <a:cs typeface="Times New Roman" pitchFamily="18" charset="0"/>
              </a:rPr>
              <a:t>CONTROLLERS (SEQUENTIAL CONTROLLERS)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00726"/>
          </a:xfrm>
        </p:spPr>
        <p:txBody>
          <a:bodyPr/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is used to control the process that are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strictly ordered in a time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sequence.</a:t>
            </a:r>
          </a:p>
          <a:p>
            <a:pPr algn="just"/>
            <a:r>
              <a:rPr lang="en-IN" b="1" i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: Domestic Washing Machine</a:t>
            </a:r>
          </a:p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u="sng" dirty="0"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Pre Wash Cycle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Main Wash Cycle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Rinse Cycle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Spinning Cycle</a:t>
            </a:r>
          </a:p>
          <a:p>
            <a:pPr algn="just"/>
            <a:endParaRPr lang="en-I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0112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428604"/>
            <a:ext cx="825300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2" y="500042"/>
            <a:ext cx="90030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Times New Roman" pitchFamily="18" charset="0"/>
                <a:cs typeface="Times New Roman" pitchFamily="18" charset="0"/>
              </a:rPr>
              <a:t>SENSORS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Transducers: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is an element which is subjected to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physical change experience a related change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Example: Tactile Sensors. </a:t>
            </a:r>
          </a:p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Sensors: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is an element which is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not subjected to physical change experience a related change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Example: LVDT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1762"/>
            <a:ext cx="8715436" cy="796908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PERFORMANCE TERMINOLOGY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4292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Static Characteristics: </a:t>
            </a:r>
          </a:p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Range and Span: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range of a transducer defines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limits between which the input can vary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difference between the limits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(maximum value - minimum value)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is known as span.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example a load cell is used to measure force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An input force can vary from 20 to 100 N.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Then the range of load cell is 20 to 100 N.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span of load cell is 80 N (i.e., 100-20) 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Autofit/>
          </a:bodyPr>
          <a:lstStyle/>
          <a:p>
            <a:pPr algn="just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Error:</a:t>
            </a:r>
          </a:p>
          <a:p>
            <a:pPr algn="just">
              <a:buNone/>
            </a:pP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Error = Indicated value — true value 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For example, if the transducer gives a temperature reading of 30°C when the actual temperature is 29° C, then the error is + 1°C. If the actual temperature is 31° C, then the error is — 1°C. </a:t>
            </a:r>
          </a:p>
          <a:p>
            <a:pPr algn="just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Accuracy: 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It is defined as the ability of the instrument to respond to the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true value of the measure variable under the reference conditions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For example, a thermocouple has an accuracy of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± 1° C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This means that reading given by the thermocouple can be expected to lie within + 1°C (or) — 1°C of the true value. </a:t>
            </a:r>
          </a:p>
          <a:p>
            <a:pPr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4" y="285728"/>
            <a:ext cx="8729666" cy="6215106"/>
          </a:xfrm>
        </p:spPr>
        <p:txBody>
          <a:bodyPr>
            <a:normAutofit/>
          </a:bodyPr>
          <a:lstStyle/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Sensitivity: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The sensitivity is the relationship showing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how much output we can get per unit input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Sensitivity = Output / Input 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Precision: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It is defined as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degree of exactness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which the instrument is intended to perform. 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072230"/>
          </a:xfrm>
        </p:spPr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Hysteresis error: </a:t>
            </a:r>
          </a:p>
          <a:p>
            <a:pPr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When a device is used to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measure any parameter plot the graph of output Vs value of measured quantity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First for increasing values of the measured quantity and then for decreasing values of the measured quantity. 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017" t="14646"/>
          <a:stretch>
            <a:fillRect/>
          </a:stretch>
        </p:blipFill>
        <p:spPr bwMode="auto">
          <a:xfrm>
            <a:off x="2500298" y="2928934"/>
            <a:ext cx="4286280" cy="319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UNIT 2: ACTUATION SYSTEMS</a:t>
            </a:r>
            <a:endParaRPr lang="en-IN" sz="40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	</a:t>
            </a:r>
            <a:r>
              <a:rPr lang="en-IN" sz="3000" dirty="0">
                <a:latin typeface="Arial Narrow" pitchFamily="34" charset="0"/>
              </a:rPr>
              <a:t>Pneumatic and Hydraulic Systems – Directional Control Valves – Rotary Actuators. Mechanical Actuation Systems – Cams – Gear Trains – Ratchet and pawl – Belt and Chain Drives – Bearings. Electrical Actuation Systems – Mechanical Switches – Solid State Switches – Solenoids – Construction and working principle of DC and AC Motors – speed control of AC and DC drives, Stepper Motors-switching circuitries for stepper motor – AC &amp; DC Servo motors.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Repeatability:</a:t>
            </a:r>
          </a:p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It is the ability to give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same output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repeated application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 of the same input value. 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 Reliability: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	It is defined as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possibility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that it will perform its assigned functions for a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specific period of time under given conditions.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Stability: </a:t>
            </a:r>
          </a:p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It is the ability to give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same output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when used to measure a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constant input over a period of time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6"/>
            <a:ext cx="9144000" cy="6572272"/>
          </a:xfrm>
        </p:spPr>
        <p:txBody>
          <a:bodyPr/>
          <a:lstStyle/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Drift: </a:t>
            </a:r>
          </a:p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change in output that occurs over time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Dead band: </a:t>
            </a:r>
          </a:p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There will be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no output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certain range of input values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This is known as dead band. 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Dead time: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	It is the time required by a transducer to begin to respond to 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change in input value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Resolution: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	It is defined as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smallest increment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the measured value that can be detected.</a:t>
            </a:r>
            <a:r>
              <a:rPr lang="en-IN" dirty="0"/>
              <a:t> 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5840435"/>
          </a:xfrm>
        </p:spPr>
        <p:txBody>
          <a:bodyPr>
            <a:normAutofit/>
          </a:bodyPr>
          <a:lstStyle/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Backlash: 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	It is defined as the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maximum distance (or) angle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through which any part of a mechanical system can be moved in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one direction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without causing any motion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of the attached part.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: Gears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SELECTION OF DISPLACEMENT, POSITION &amp; PROXIMITY SENSOR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Size of the displacement (mm)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Displacement type (Linear or angular)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Resolution required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Accuracy Required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Material of the object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Cost </a:t>
            </a:r>
            <a:endParaRPr lang="en-IN" dirty="0"/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Displacement sensors are contact type sensor 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Types of Displacement sensors: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Potentiometer </a:t>
            </a:r>
          </a:p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Strain gauge </a:t>
            </a:r>
          </a:p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Capacitive sensors </a:t>
            </a:r>
          </a:p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Linear variable differential transformer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54098"/>
          </a:xfrm>
        </p:spPr>
        <p:txBody>
          <a:bodyPr>
            <a:normAutofit/>
          </a:bodyPr>
          <a:lstStyle/>
          <a:p>
            <a:r>
              <a:rPr lang="en-IN" sz="4800" b="1" dirty="0">
                <a:latin typeface="Times New Roman" pitchFamily="18" charset="0"/>
                <a:cs typeface="Times New Roman" pitchFamily="18" charset="0"/>
              </a:rPr>
              <a:t>Potentiometer</a:t>
            </a:r>
            <a:endParaRPr lang="en-IN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243" y="1571612"/>
            <a:ext cx="867047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5"/>
            <a:ext cx="8643998" cy="5072098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works on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variable resistance transduction principle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consists of an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resistance element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with a sliding contact which can be moved over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length of the element.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such elements can be used for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linear or rotary displacements,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displacement being converted into a potential difference.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STRAIN GAUGE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340369"/>
          </a:xfrm>
        </p:spPr>
        <p:txBody>
          <a:bodyPr/>
          <a:lstStyle/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The electrical resistance strain gauge is 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metal wire, metal foil strip or a strip of semiconductor material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which is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wafer- like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can be stuck onto surfaces like a postage stamp. When subject to strain, its resistance R changes, the fractional change in resistance ∆R/ R being proportional to strain ₤, i.e.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∆R/ R= G. ₤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G- Constant of Proportionality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419"/>
          <a:stretch>
            <a:fillRect/>
          </a:stretch>
        </p:blipFill>
        <p:spPr bwMode="auto">
          <a:xfrm>
            <a:off x="500033" y="857232"/>
            <a:ext cx="821537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970" r="4132" b="17910"/>
          <a:stretch>
            <a:fillRect/>
          </a:stretch>
        </p:blipFill>
        <p:spPr bwMode="auto">
          <a:xfrm>
            <a:off x="285720" y="1285860"/>
            <a:ext cx="85011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Arial Narrow" pitchFamily="34" charset="0"/>
              </a:rPr>
              <a:t>UNIT 3: SYSTEM MODELS AND CONTROLLERS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	</a:t>
            </a:r>
            <a:r>
              <a:rPr lang="en-IN" sz="3000" dirty="0">
                <a:latin typeface="Arial Narrow" pitchFamily="34" charset="0"/>
              </a:rPr>
              <a:t>Building blocks of Mechanical, Electrical, Fluid and Thermal Systems, Rotational – Transnational Systems, Electromechanical Systems – Hydraulic – Mechanical Systems. Continuous and discrete process Controllers – Control Mode – Two – Step mode – Proportional Mode – Derivative Mode – Integral Mode – PID Controllers – Digital Controllers – Velocity Control – Adaptive Control – Digital Logic Control – Micro Processors Control</a:t>
            </a:r>
          </a:p>
          <a:p>
            <a:endParaRPr lang="en-IN" sz="3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27618"/>
          <a:stretch>
            <a:fillRect/>
          </a:stretch>
        </p:blipFill>
        <p:spPr bwMode="auto">
          <a:xfrm>
            <a:off x="61870" y="928670"/>
            <a:ext cx="90107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725470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CAPACITIVE SENSORS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t="13548" b="10579"/>
          <a:stretch>
            <a:fillRect/>
          </a:stretch>
        </p:blipFill>
        <p:spPr bwMode="auto">
          <a:xfrm>
            <a:off x="428596" y="357166"/>
            <a:ext cx="85011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00306"/>
            <a:ext cx="407196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LINEAR VARIABLE DIFFERENTIAL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16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consists of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three symmetrically spaced coils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centre coil is primary coil and other two are secondary coil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Secondary coils are connected in series opposition and equally positioned with respect to primary coil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output voltage is proportional to the displacement of the core from null position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900" y="714356"/>
            <a:ext cx="83045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PROXIMITY SENSORS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Proximity sensors are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non – contact type sensor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Types of Proximity Sensor: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Eddy current proximity sensor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Inductive proximity sensor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Pneumatic proximity sensor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Proximity switches </a:t>
            </a:r>
          </a:p>
          <a:p>
            <a:pPr>
              <a:buFont typeface="Wingdings" pitchFamily="2" charset="2"/>
              <a:buChar char="Ø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EDDY CURRENT PROXIMITY SENSOR </a:t>
            </a:r>
            <a:endParaRPr lang="en-IN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5043494" cy="491174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When a coil is supplied with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alternating current, an alternating magnetic field is produced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which induces an EMF on it.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If there is a metal near to this alternating magnetic field, on EMF is induced in it.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EMF cause current to flow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This current flow is eddy current.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483" t="8929" r="7603" b="19613"/>
          <a:stretch>
            <a:fillRect/>
          </a:stretch>
        </p:blipFill>
        <p:spPr bwMode="auto">
          <a:xfrm>
            <a:off x="5643570" y="1357298"/>
            <a:ext cx="33575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INDUCTIVE PROXIMITY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7365"/>
            <a:ext cx="4829180" cy="3357586"/>
          </a:xfrm>
        </p:spPr>
        <p:txBody>
          <a:bodyPr/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consists of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coil wound round a core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Metal is close to coil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Inductance changes occurs.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is suitable for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ferrous metals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571" b="1667"/>
          <a:stretch>
            <a:fillRect/>
          </a:stretch>
        </p:blipFill>
        <p:spPr bwMode="auto">
          <a:xfrm>
            <a:off x="5214942" y="2484339"/>
            <a:ext cx="3722229" cy="265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PNEUMATIC PROXIMITY SENSOR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29066"/>
            <a:ext cx="9144000" cy="2643206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It is suitable for sensing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non conducting materials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When there is an object, the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escaping air is blocked and return backed to system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It is used to measure the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range 3mm to 12mm.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PROXIMITY SWITCHES</a:t>
            </a:r>
            <a:endParaRPr lang="en-IN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68865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is used in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robotics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for sensing elements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is also used in NC machines, material handling systems and assembly lines. </a:t>
            </a:r>
          </a:p>
          <a:p>
            <a:pPr marL="1438275" indent="-719138" algn="just" defTabSz="1349375">
              <a:buFont typeface="Wingdings" pitchFamily="2" charset="2"/>
              <a:buChar char="Ø"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Micro switch </a:t>
            </a:r>
          </a:p>
          <a:p>
            <a:pPr marL="1438275" indent="-719138" algn="just" defTabSz="1349375">
              <a:buFont typeface="Wingdings" pitchFamily="2" charset="2"/>
              <a:buChar char="Ø"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Reed switch </a:t>
            </a:r>
          </a:p>
          <a:p>
            <a:pPr marL="1438275" indent="-719138" algn="just" defTabSz="1349375">
              <a:buFont typeface="Wingdings" pitchFamily="2" charset="2"/>
              <a:buChar char="Ø"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Photo sensitive switch </a:t>
            </a:r>
          </a:p>
          <a:p>
            <a:pPr marL="1438275" indent="-719138" algn="just" defTabSz="1349375">
              <a:buFont typeface="Wingdings" pitchFamily="2" charset="2"/>
              <a:buChar char="Ø"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Mechanical switch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857232"/>
            <a:ext cx="41969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498" y="1000108"/>
            <a:ext cx="42225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874" y="3786190"/>
            <a:ext cx="7003026" cy="249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50004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42860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MICRO SWITCH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818" y="57148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REED  SWITCH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50" y="328612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PHOTO SENSITIVE DEVICES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Arial Narrow" pitchFamily="34" charset="0"/>
              </a:rPr>
              <a:t>UNIT 4: PROGRAMMING LOGIC CONTROLLERS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	</a:t>
            </a:r>
            <a:r>
              <a:rPr lang="en-IN" sz="3000" dirty="0">
                <a:latin typeface="Arial Narrow" pitchFamily="34" charset="0"/>
              </a:rPr>
              <a:t>Programmable Logic Controllers – Basic Structure – Input / Output Processing – Programming – Mnemonics – Timers, Internal relays and counters – Shift Registers – Master and Jump Controls – Data Handling – </a:t>
            </a:r>
            <a:r>
              <a:rPr lang="en-IN" sz="3000" dirty="0" err="1">
                <a:latin typeface="Arial Narrow" pitchFamily="34" charset="0"/>
              </a:rPr>
              <a:t>Analogs</a:t>
            </a:r>
            <a:r>
              <a:rPr lang="en-IN" sz="3000" dirty="0">
                <a:latin typeface="Arial Narrow" pitchFamily="34" charset="0"/>
              </a:rPr>
              <a:t> Input / Output – Selection of a PLC</a:t>
            </a:r>
          </a:p>
          <a:p>
            <a:pPr algn="just"/>
            <a:endParaRPr lang="en-IN" sz="3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Times New Roman" pitchFamily="18" charset="0"/>
                <a:cs typeface="Times New Roman" pitchFamily="18" charset="0"/>
              </a:rPr>
              <a:t>HALL EFFECT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5543560" cy="4500593"/>
          </a:xfrm>
        </p:spPr>
        <p:txBody>
          <a:bodyPr>
            <a:normAutofit/>
          </a:bodyPr>
          <a:lstStyle/>
          <a:p>
            <a:pPr algn="just" defTabSz="360363"/>
            <a:r>
              <a:rPr lang="en-IN" dirty="0">
                <a:latin typeface="Times New Roman" pitchFamily="18" charset="0"/>
                <a:cs typeface="Times New Roman" pitchFamily="18" charset="0"/>
              </a:rPr>
              <a:t>	When a current carrying semiconductor plate is placed in 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transverse magnetic field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it experiences a force (Lorentz force). </a:t>
            </a:r>
          </a:p>
          <a:p>
            <a:pPr algn="just" defTabSz="360363"/>
            <a:r>
              <a:rPr lang="en-IN" dirty="0">
                <a:latin typeface="Times New Roman" pitchFamily="18" charset="0"/>
                <a:cs typeface="Times New Roman" pitchFamily="18" charset="0"/>
              </a:rPr>
              <a:t>	Due to this action a beam of charged particles are forced to get displaced from its straight path. This is known as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Hall Effect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0713"/>
          <a:stretch>
            <a:fillRect/>
          </a:stretch>
        </p:blipFill>
        <p:spPr bwMode="auto">
          <a:xfrm>
            <a:off x="6192732" y="1357297"/>
            <a:ext cx="2736985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IN" sz="3600" b="1" u="sng" dirty="0">
                <a:latin typeface="Times New Roman" pitchFamily="18" charset="0"/>
                <a:cs typeface="Times New Roman" pitchFamily="18" charset="0"/>
              </a:rPr>
              <a:t>VELOCITY AND MOTION SENSORS</a:t>
            </a:r>
            <a:br>
              <a:rPr lang="en-IN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OPTICAL ENCODERS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5993"/>
            <a:ext cx="4038600" cy="2786082"/>
          </a:xfrm>
        </p:spPr>
        <p:txBody>
          <a:bodyPr/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Measure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angular velocity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Determine the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number of pulse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produced per second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2148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TACHOGENERATOR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5429288" cy="5143536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Measure </a:t>
            </a:r>
            <a:r>
              <a:rPr lang="en-IN" sz="2400" b="1" i="1" dirty="0">
                <a:latin typeface="Times New Roman" pitchFamily="18" charset="0"/>
                <a:cs typeface="Times New Roman" pitchFamily="18" charset="0"/>
              </a:rPr>
              <a:t>angular velocity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consists of toothed wheel of ferromagnetic material, which is attached to the rotating shaft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pick- up coil is wound on a permanent magnet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wheel rotates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so the teeth move past the coil and the air gap between coil and the ferromagnetic material changes. The 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magnetic circuit changes periodically resulting flux changing linked produces an </a:t>
            </a:r>
            <a:r>
              <a:rPr lang="en-IN" sz="2400" i="1" dirty="0" err="1">
                <a:latin typeface="Times New Roman" pitchFamily="18" charset="0"/>
                <a:cs typeface="Times New Roman" pitchFamily="18" charset="0"/>
              </a:rPr>
              <a:t>e.m.f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the coil.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3362" t="7574" b="-6031"/>
          <a:stretch>
            <a:fillRect/>
          </a:stretch>
        </p:blipFill>
        <p:spPr bwMode="auto">
          <a:xfrm>
            <a:off x="5901524" y="1071546"/>
            <a:ext cx="32424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5152" r="-1011" b="-1989"/>
          <a:stretch>
            <a:fillRect/>
          </a:stretch>
        </p:blipFill>
        <p:spPr bwMode="auto">
          <a:xfrm>
            <a:off x="6000728" y="3500438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285720" y="1428736"/>
            <a:ext cx="85725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br>
              <a:rPr lang="en-IN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FLUID PRESSURE</a:t>
            </a:r>
            <a:br>
              <a:rPr lang="en-IN" sz="3600" b="1" dirty="0">
                <a:latin typeface="Times New Roman" pitchFamily="18" charset="0"/>
                <a:cs typeface="Times New Roman" pitchFamily="18" charset="0"/>
              </a:rPr>
            </a:b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2080" r="11983"/>
          <a:stretch>
            <a:fillRect/>
          </a:stretch>
        </p:blipFill>
        <p:spPr bwMode="auto">
          <a:xfrm>
            <a:off x="0" y="928670"/>
            <a:ext cx="3929058" cy="310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421481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1984" b="14583"/>
          <a:stretch>
            <a:fillRect/>
          </a:stretch>
        </p:blipFill>
        <p:spPr bwMode="auto">
          <a:xfrm>
            <a:off x="5072066" y="928670"/>
            <a:ext cx="381478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143380"/>
            <a:ext cx="3429024" cy="23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50190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2529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PIEZOELECTRIC SENSORS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5329246" cy="514353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IN" sz="9600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IN" sz="9600" b="1" dirty="0">
                <a:latin typeface="Times New Roman" pitchFamily="18" charset="0"/>
                <a:cs typeface="Times New Roman" pitchFamily="18" charset="0"/>
              </a:rPr>
              <a:t>stretched or compressed</a:t>
            </a:r>
            <a:r>
              <a:rPr lang="en-IN" sz="9600" dirty="0">
                <a:latin typeface="Times New Roman" pitchFamily="18" charset="0"/>
                <a:cs typeface="Times New Roman" pitchFamily="18" charset="0"/>
              </a:rPr>
              <a:t> generate electric charges with one face of the managerial becoming positively charged and the opposite face negatively charged. </a:t>
            </a:r>
          </a:p>
          <a:p>
            <a:pPr algn="just"/>
            <a:r>
              <a:rPr lang="en-IN" sz="9600" dirty="0">
                <a:latin typeface="Times New Roman" pitchFamily="18" charset="0"/>
                <a:cs typeface="Times New Roman" pitchFamily="18" charset="0"/>
              </a:rPr>
              <a:t>As a result a voltage is produced. The net charge q on a surface is proportional to the amount x by which the charges have been displaced, and since the displacement is proportional to the applied force F. </a:t>
            </a:r>
          </a:p>
          <a:p>
            <a:pPr algn="just">
              <a:buNone/>
            </a:pPr>
            <a:r>
              <a:rPr lang="en-IN" sz="9600" b="1" dirty="0">
                <a:latin typeface="Times New Roman" pitchFamily="18" charset="0"/>
                <a:cs typeface="Times New Roman" pitchFamily="18" charset="0"/>
              </a:rPr>
              <a:t>	q = </a:t>
            </a:r>
            <a:r>
              <a:rPr lang="en-IN" sz="9600" b="1" dirty="0" err="1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IN" sz="9600" b="1" dirty="0">
                <a:latin typeface="Times New Roman" pitchFamily="18" charset="0"/>
                <a:cs typeface="Times New Roman" pitchFamily="18" charset="0"/>
              </a:rPr>
              <a:t>= SF </a:t>
            </a:r>
          </a:p>
          <a:p>
            <a:pPr algn="just"/>
            <a:r>
              <a:rPr lang="en-IN" sz="9600" dirty="0">
                <a:latin typeface="Times New Roman" pitchFamily="18" charset="0"/>
                <a:cs typeface="Times New Roman" pitchFamily="18" charset="0"/>
              </a:rPr>
              <a:t>Where , k- Constant</a:t>
            </a:r>
          </a:p>
          <a:p>
            <a:pPr algn="just"/>
            <a:r>
              <a:rPr lang="en-IN" sz="9600" dirty="0">
                <a:latin typeface="Times New Roman" pitchFamily="18" charset="0"/>
                <a:cs typeface="Times New Roman" pitchFamily="18" charset="0"/>
              </a:rPr>
              <a:t>S- Constant termed the charge sensitivity 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4879" t="4412" r="1938" b="4412"/>
          <a:stretch>
            <a:fillRect/>
          </a:stretch>
        </p:blipFill>
        <p:spPr bwMode="auto">
          <a:xfrm>
            <a:off x="5809487" y="1714488"/>
            <a:ext cx="31052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868346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Times New Roman" pitchFamily="18" charset="0"/>
                <a:cs typeface="Times New Roman" pitchFamily="18" charset="0"/>
              </a:rPr>
              <a:t>TACTILE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357850" cy="5214973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is used on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fingertips of robot hands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and for touch display screen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It uses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piezoelectric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polyvinylidene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fluoride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(PVDF) film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Two layers are separated by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sift film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lower PVDF film has an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alternating voltage applied to it results in mechanical oscillations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Intermediate film transmits the vibration to upper film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676" t="7692" b="6154"/>
          <a:stretch>
            <a:fillRect/>
          </a:stretch>
        </p:blipFill>
        <p:spPr bwMode="auto">
          <a:xfrm>
            <a:off x="5760930" y="1785926"/>
            <a:ext cx="33830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LIQUID FLOW SENSORS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857652" cy="489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0526"/>
          <a:stretch>
            <a:fillRect/>
          </a:stretch>
        </p:blipFill>
        <p:spPr bwMode="auto">
          <a:xfrm>
            <a:off x="4786314" y="1305619"/>
            <a:ext cx="3929090" cy="506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ORIFICE PLATE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143536"/>
          </a:xfrm>
        </p:spPr>
        <p:txBody>
          <a:bodyPr>
            <a:noAutofit/>
          </a:bodyPr>
          <a:lstStyle/>
          <a:p>
            <a:pPr algn="just"/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IN" sz="3600" b="1" i="1" dirty="0">
                <a:latin typeface="Times New Roman" pitchFamily="18" charset="0"/>
                <a:cs typeface="Times New Roman" pitchFamily="18" charset="0"/>
              </a:rPr>
              <a:t>simple disc with a central hole </a:t>
            </a:r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and it is placed in the tube through which the fluid flows. </a:t>
            </a:r>
          </a:p>
          <a:p>
            <a:pPr algn="just"/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600" b="1" i="1" dirty="0">
                <a:latin typeface="Times New Roman" pitchFamily="18" charset="0"/>
                <a:cs typeface="Times New Roman" pitchFamily="18" charset="0"/>
              </a:rPr>
              <a:t>pressure difference measured between a point equal to the diameter of the tube upstream and half the diameter of downstream</a:t>
            </a:r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The accuracy of this instrument is </a:t>
            </a: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±1.5%</a:t>
            </a:r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Arial Narrow" pitchFamily="34" charset="0"/>
              </a:rPr>
              <a:t>UNIT 5: DESIGN OF MECHATRONICS SYSTEM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	</a:t>
            </a:r>
            <a:r>
              <a:rPr lang="en-IN" sz="3000" dirty="0">
                <a:latin typeface="Arial Narrow" pitchFamily="34" charset="0"/>
              </a:rPr>
              <a:t>Stages in designing </a:t>
            </a:r>
            <a:r>
              <a:rPr lang="en-IN" sz="3000" dirty="0" err="1">
                <a:latin typeface="Arial Narrow" pitchFamily="34" charset="0"/>
              </a:rPr>
              <a:t>Mechatronics</a:t>
            </a:r>
            <a:r>
              <a:rPr lang="en-IN" sz="3000" dirty="0">
                <a:latin typeface="Arial Narrow" pitchFamily="34" charset="0"/>
              </a:rPr>
              <a:t> Systems – Traditional and </a:t>
            </a:r>
            <a:r>
              <a:rPr lang="en-IN" sz="3000" dirty="0" err="1">
                <a:latin typeface="Arial Narrow" pitchFamily="34" charset="0"/>
              </a:rPr>
              <a:t>Mechatronic</a:t>
            </a:r>
            <a:r>
              <a:rPr lang="en-IN" sz="3000" dirty="0">
                <a:latin typeface="Arial Narrow" pitchFamily="34" charset="0"/>
              </a:rPr>
              <a:t> Design – Possible Design Solutions. Case studies of </a:t>
            </a:r>
            <a:r>
              <a:rPr lang="en-IN" sz="3000" dirty="0" err="1">
                <a:latin typeface="Arial Narrow" pitchFamily="34" charset="0"/>
              </a:rPr>
              <a:t>Mechatronics</a:t>
            </a:r>
            <a:r>
              <a:rPr lang="en-IN" sz="3000" dirty="0">
                <a:latin typeface="Arial Narrow" pitchFamily="34" charset="0"/>
              </a:rPr>
              <a:t> systems- Pick and place Robot- Autonomous mobile robot Wireless </a:t>
            </a:r>
            <a:r>
              <a:rPr lang="en-IN" sz="3000" dirty="0" err="1">
                <a:latin typeface="Arial Narrow" pitchFamily="34" charset="0"/>
              </a:rPr>
              <a:t>suriviellance</a:t>
            </a:r>
            <a:r>
              <a:rPr lang="en-IN" sz="3000" dirty="0">
                <a:latin typeface="Arial Narrow" pitchFamily="34" charset="0"/>
              </a:rPr>
              <a:t> balloon- Engine Management system- Automatic car park barrier.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TURBINE FLOW METER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357850"/>
          </a:xfrm>
        </p:spPr>
        <p:txBody>
          <a:bodyPr>
            <a:noAutofit/>
          </a:bodyPr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turbine flow meter and it consists of a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multi-bladed rotor which is supported in the pipe along with the flow occurs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rotor rotation depends upon the fluid flow and the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angular velocity is proportional to the flow rate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rotor rotation is determines the magnetic pick-up, which is connected to the coil.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revolution of the rotor is determined by counting the number of pulses produced in the magnetic pick up.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accuracy of this instrument is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± 3%. </a:t>
            </a:r>
          </a:p>
          <a:p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LIQUID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857784" cy="4329130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In this method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level of liquid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is measured by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movement of a float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movement of float rotates the arm and slider will move across a potentiometer.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output result is related to the height of the liquid. </a:t>
            </a:r>
          </a:p>
          <a:p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9540" r="4933"/>
          <a:stretch>
            <a:fillRect/>
          </a:stretch>
        </p:blipFill>
        <p:spPr bwMode="auto">
          <a:xfrm>
            <a:off x="5286380" y="1357298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DIFFERENTIAL PRESSURE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5143536" cy="4697427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differential pressure cell determines the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pressure difference between base of the liquid and atmospheric pressure.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differential pressure sensor can be used in either form of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open or closed vessel system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8182"/>
          <a:stretch>
            <a:fillRect/>
          </a:stretch>
        </p:blipFill>
        <p:spPr bwMode="auto">
          <a:xfrm>
            <a:off x="5715008" y="1545838"/>
            <a:ext cx="3214710" cy="48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TEMPERATURE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429288"/>
          </a:xfrm>
        </p:spPr>
        <p:txBody>
          <a:bodyPr>
            <a:normAutofit fontScale="25000" lnSpcReduction="20000"/>
          </a:bodyPr>
          <a:lstStyle/>
          <a:p>
            <a:endParaRPr lang="en-IN" sz="4000" dirty="0"/>
          </a:p>
          <a:p>
            <a:pPr algn="just"/>
            <a:r>
              <a:rPr lang="en-IN" sz="12800" dirty="0">
                <a:latin typeface="Times New Roman" pitchFamily="18" charset="0"/>
                <a:cs typeface="Times New Roman" pitchFamily="18" charset="0"/>
              </a:rPr>
              <a:t>A Bimetallic thermostat consists of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two different metal strips </a:t>
            </a:r>
            <a:r>
              <a:rPr lang="en-IN" sz="12800" dirty="0">
                <a:latin typeface="Times New Roman" pitchFamily="18" charset="0"/>
                <a:cs typeface="Times New Roman" pitchFamily="18" charset="0"/>
              </a:rPr>
              <a:t>bounded together and they cannot move relative to each other. </a:t>
            </a:r>
          </a:p>
          <a:p>
            <a:pPr algn="just"/>
            <a:r>
              <a:rPr lang="en-IN" sz="12800" dirty="0">
                <a:latin typeface="Times New Roman" pitchFamily="18" charset="0"/>
                <a:cs typeface="Times New Roman" pitchFamily="18" charset="0"/>
              </a:rPr>
              <a:t>These metals have different coefficients of expansion and when the temperature changes the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composite strips bends into a curved strip</a:t>
            </a:r>
            <a:r>
              <a:rPr lang="en-IN" sz="12800" dirty="0">
                <a:latin typeface="Times New Roman" pitchFamily="18" charset="0"/>
                <a:cs typeface="Times New Roman" pitchFamily="18" charset="0"/>
              </a:rPr>
              <a:t>, with the higher coefficient metal on the outside of the curve. </a:t>
            </a:r>
          </a:p>
          <a:p>
            <a:pPr algn="just"/>
            <a:r>
              <a:rPr lang="en-IN" sz="12800" dirty="0">
                <a:latin typeface="Times New Roman" pitchFamily="18" charset="0"/>
                <a:cs typeface="Times New Roman" pitchFamily="18" charset="0"/>
              </a:rPr>
              <a:t>The basic principle in this is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all metals try to change their physical dimensions at different rates when subjected to same change in temperature. </a:t>
            </a:r>
          </a:p>
          <a:p>
            <a:pPr algn="just"/>
            <a:endParaRPr lang="en-IN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286412" cy="618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RESISTANCE TEMPERATURE DETECTORS (RTDS)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757758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materials used for RTDs are Nickel, Iron, Platinum, Copper, Lead, Tungsten, Mercury, Silver, etc.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resistance of most metals increases over a limited temperature range and the relationship between Resistance and Temperature is shown below. 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910"/>
          <a:stretch>
            <a:fillRect/>
          </a:stretch>
        </p:blipFill>
        <p:spPr bwMode="auto">
          <a:xfrm>
            <a:off x="5643570" y="1357298"/>
            <a:ext cx="3500430" cy="51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418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THERMISTOR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5500726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err="1">
                <a:latin typeface="Times New Roman" pitchFamily="18" charset="0"/>
                <a:cs typeface="Times New Roman" pitchFamily="18" charset="0"/>
              </a:rPr>
              <a:t>Thermistor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semiconductor device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that has a negative temperature coefficient of resistance in contrast to positive coefficient displayed by most metals. </a:t>
            </a:r>
          </a:p>
          <a:p>
            <a:pPr algn="just"/>
            <a:r>
              <a:rPr lang="en-IN" dirty="0" err="1">
                <a:latin typeface="Times New Roman" pitchFamily="18" charset="0"/>
                <a:cs typeface="Times New Roman" pitchFamily="18" charset="0"/>
              </a:rPr>
              <a:t>Thermistors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are 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mall pieces of material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made from mixtures of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metal oxides, such as Iron, cobalt, chromium, Nickel, and Manganese.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shape of the materials is in terms of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discs, beads and rods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thermistor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is an extremely sensitive device because its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resistance changes rapidly with temperature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6001"/>
          <a:stretch>
            <a:fillRect/>
          </a:stretch>
        </p:blipFill>
        <p:spPr bwMode="auto">
          <a:xfrm>
            <a:off x="6000760" y="1714488"/>
            <a:ext cx="30003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THERMOCOUPLE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The thermocouple is a </a:t>
            </a:r>
            <a:r>
              <a:rPr lang="en-IN" b="1" i="1" dirty="0">
                <a:latin typeface="Arial Narrow" pitchFamily="34" charset="0"/>
              </a:rPr>
              <a:t>temperature measuring </a:t>
            </a:r>
            <a:r>
              <a:rPr lang="en-IN" dirty="0">
                <a:latin typeface="Arial Narrow" pitchFamily="34" charset="0"/>
              </a:rPr>
              <a:t>device. </a:t>
            </a:r>
          </a:p>
          <a:p>
            <a:pPr algn="just"/>
            <a:r>
              <a:rPr lang="en-IN" dirty="0">
                <a:latin typeface="Arial Narrow" pitchFamily="34" charset="0"/>
              </a:rPr>
              <a:t>It uses for measuring the temperature at one </a:t>
            </a:r>
            <a:r>
              <a:rPr lang="en-IN" b="1" i="1" dirty="0">
                <a:latin typeface="Arial Narrow" pitchFamily="34" charset="0"/>
              </a:rPr>
              <a:t>particular point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In other words, it is a type of sensor used for measuring the temperature in the form of an </a:t>
            </a:r>
            <a:r>
              <a:rPr lang="en-IN" b="1" dirty="0">
                <a:latin typeface="Arial Narrow" pitchFamily="34" charset="0"/>
              </a:rPr>
              <a:t>electric current</a:t>
            </a:r>
            <a:r>
              <a:rPr lang="en-IN" dirty="0">
                <a:latin typeface="Arial Narrow" pitchFamily="34" charset="0"/>
              </a:rPr>
              <a:t> or the </a:t>
            </a:r>
            <a:r>
              <a:rPr lang="en-IN" b="1" dirty="0">
                <a:latin typeface="Arial Narrow" pitchFamily="34" charset="0"/>
              </a:rPr>
              <a:t>EMF</a:t>
            </a:r>
            <a:r>
              <a:rPr lang="en-IN" dirty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219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Arial Narrow" pitchFamily="34" charset="0"/>
              </a:rPr>
              <a:t>UNIT 1:MECHATRONICS, SENSORS AND TRANSDUCERS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85926"/>
            <a:ext cx="8429684" cy="44291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3000" u="sng" dirty="0">
                <a:latin typeface="Arial Narrow" pitchFamily="34" charset="0"/>
              </a:rPr>
              <a:t>Introduction to </a:t>
            </a:r>
            <a:r>
              <a:rPr lang="en-IN" sz="3000" u="sng" dirty="0" err="1">
                <a:latin typeface="Arial Narrow" pitchFamily="34" charset="0"/>
              </a:rPr>
              <a:t>Mechatronics</a:t>
            </a:r>
            <a:r>
              <a:rPr lang="en-IN" sz="3000" u="sng" dirty="0">
                <a:latin typeface="Arial Narrow" pitchFamily="34" charset="0"/>
              </a:rPr>
              <a:t> Systems</a:t>
            </a:r>
          </a:p>
          <a:p>
            <a:pPr>
              <a:buNone/>
            </a:pPr>
            <a:r>
              <a:rPr lang="en-IN" sz="2800" u="sng" dirty="0" err="1">
                <a:latin typeface="Arial Narrow" pitchFamily="34" charset="0"/>
              </a:rPr>
              <a:t>Mechatronics</a:t>
            </a:r>
            <a:r>
              <a:rPr lang="en-IN" sz="2800" dirty="0">
                <a:latin typeface="Arial Narrow" pitchFamily="34" charset="0"/>
              </a:rPr>
              <a:t>:</a:t>
            </a:r>
          </a:p>
          <a:p>
            <a:pPr algn="just">
              <a:buNone/>
            </a:pPr>
            <a:r>
              <a:rPr lang="en-IN" sz="2800" dirty="0">
                <a:latin typeface="Arial Narrow" pitchFamily="34" charset="0"/>
              </a:rPr>
              <a:t>	</a:t>
            </a:r>
            <a:r>
              <a:rPr lang="en-IN" dirty="0">
                <a:latin typeface="Arial Narrow" pitchFamily="34" charset="0"/>
              </a:rPr>
              <a:t>It is the study that implies the synergistic integration of </a:t>
            </a:r>
            <a:r>
              <a:rPr lang="en-IN" b="1" i="1" dirty="0">
                <a:latin typeface="Arial Narrow" pitchFamily="34" charset="0"/>
              </a:rPr>
              <a:t>electronic engineering, electrical engineering, control engineering and computer technology </a:t>
            </a:r>
            <a:r>
              <a:rPr lang="en-IN" dirty="0">
                <a:latin typeface="Arial Narrow" pitchFamily="34" charset="0"/>
              </a:rPr>
              <a:t>with </a:t>
            </a:r>
            <a:r>
              <a:rPr lang="en-IN" b="1" i="1" dirty="0">
                <a:latin typeface="Arial Narrow" pitchFamily="34" charset="0"/>
              </a:rPr>
              <a:t>mechanical engineering</a:t>
            </a:r>
            <a:r>
              <a:rPr lang="en-IN" dirty="0">
                <a:latin typeface="Arial Narrow" pitchFamily="34" charset="0"/>
              </a:rPr>
              <a:t> for the </a:t>
            </a:r>
            <a:r>
              <a:rPr lang="en-IN" b="1" dirty="0">
                <a:latin typeface="Arial Narrow" pitchFamily="34" charset="0"/>
              </a:rPr>
              <a:t>design, manufacture, analyse and maintenance</a:t>
            </a:r>
            <a:r>
              <a:rPr lang="en-IN" dirty="0">
                <a:latin typeface="Arial Narrow" pitchFamily="34" charset="0"/>
              </a:rPr>
              <a:t> of a wide range of engineering products and processes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LIGHT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A </a:t>
            </a:r>
            <a:r>
              <a:rPr lang="en-IN" b="1" dirty="0">
                <a:latin typeface="Arial Narrow" pitchFamily="34" charset="0"/>
              </a:rPr>
              <a:t>photodiode</a:t>
            </a:r>
            <a:r>
              <a:rPr lang="en-IN" dirty="0">
                <a:latin typeface="Arial Narrow" pitchFamily="34" charset="0"/>
              </a:rPr>
              <a:t> is one type of </a:t>
            </a:r>
            <a:r>
              <a:rPr lang="en-IN" b="1" i="1" dirty="0">
                <a:latin typeface="Arial Narrow" pitchFamily="34" charset="0"/>
              </a:rPr>
              <a:t>light detector</a:t>
            </a:r>
            <a:r>
              <a:rPr lang="en-IN" dirty="0">
                <a:latin typeface="Arial Narrow" pitchFamily="34" charset="0"/>
              </a:rPr>
              <a:t>, used to convert the </a:t>
            </a:r>
            <a:r>
              <a:rPr lang="en-IN" b="1" i="1" dirty="0">
                <a:latin typeface="Arial Narrow" pitchFamily="34" charset="0"/>
              </a:rPr>
              <a:t>light into current or voltage</a:t>
            </a:r>
            <a:r>
              <a:rPr lang="en-IN" dirty="0">
                <a:latin typeface="Arial Narrow" pitchFamily="34" charset="0"/>
              </a:rPr>
              <a:t> based on the mode of operation of the device.</a:t>
            </a:r>
          </a:p>
          <a:p>
            <a:pPr algn="just"/>
            <a:r>
              <a:rPr lang="en-IN" dirty="0">
                <a:latin typeface="Arial Narrow" pitchFamily="34" charset="0"/>
              </a:rPr>
              <a:t> It comprises of </a:t>
            </a:r>
            <a:r>
              <a:rPr lang="en-IN" b="1" dirty="0">
                <a:latin typeface="Arial Narrow" pitchFamily="34" charset="0"/>
              </a:rPr>
              <a:t>optical filters</a:t>
            </a:r>
            <a:r>
              <a:rPr lang="en-IN" dirty="0">
                <a:latin typeface="Arial Narrow" pitchFamily="34" charset="0"/>
              </a:rPr>
              <a:t>, </a:t>
            </a:r>
            <a:r>
              <a:rPr lang="en-IN" b="1" dirty="0">
                <a:latin typeface="Arial Narrow" pitchFamily="34" charset="0"/>
              </a:rPr>
              <a:t>built-in lenses </a:t>
            </a:r>
            <a:r>
              <a:rPr lang="en-IN" dirty="0">
                <a:latin typeface="Arial Narrow" pitchFamily="34" charset="0"/>
              </a:rPr>
              <a:t>and also </a:t>
            </a:r>
            <a:r>
              <a:rPr lang="en-IN" b="1" dirty="0">
                <a:latin typeface="Arial Narrow" pitchFamily="34" charset="0"/>
              </a:rPr>
              <a:t>surface areas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These diodes have a </a:t>
            </a:r>
            <a:r>
              <a:rPr lang="en-IN" b="1" i="1" dirty="0">
                <a:latin typeface="Arial Narrow" pitchFamily="34" charset="0"/>
              </a:rPr>
              <a:t>slow response time </a:t>
            </a:r>
            <a:r>
              <a:rPr lang="en-IN" dirty="0">
                <a:latin typeface="Arial Narrow" pitchFamily="34" charset="0"/>
              </a:rPr>
              <a:t>when the surface area of the photodiode increases.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638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4486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4500594"/>
          </a:xfrm>
        </p:spPr>
        <p:txBody>
          <a:bodyPr>
            <a:noAutofit/>
          </a:bodyPr>
          <a:lstStyle/>
          <a:p>
            <a:pPr algn="just" fontAlgn="base"/>
            <a:r>
              <a:rPr lang="en-IN" sz="2800" dirty="0">
                <a:latin typeface="Arial Narrow" pitchFamily="34" charset="0"/>
              </a:rPr>
              <a:t>Smoke detectors, compact disc players, and televisions and remote controls in VCRs.</a:t>
            </a:r>
          </a:p>
          <a:p>
            <a:pPr algn="just" fontAlgn="base"/>
            <a:r>
              <a:rPr lang="en-IN" sz="2800" dirty="0">
                <a:latin typeface="Arial Narrow" pitchFamily="34" charset="0"/>
              </a:rPr>
              <a:t>Photodiodes are frequently used for exact measurement of the intensity of light in science &amp; industry. </a:t>
            </a:r>
          </a:p>
          <a:p>
            <a:pPr algn="just" fontAlgn="base"/>
            <a:r>
              <a:rPr lang="en-IN" sz="2800" dirty="0">
                <a:latin typeface="Arial Narrow" pitchFamily="34" charset="0"/>
              </a:rPr>
              <a:t>Photodiodes are also widely used in numerous medical applications like instruments to </a:t>
            </a:r>
            <a:r>
              <a:rPr lang="en-IN" sz="2800" b="1" dirty="0">
                <a:latin typeface="Arial Narrow" pitchFamily="34" charset="0"/>
              </a:rPr>
              <a:t>analyze samples</a:t>
            </a:r>
            <a:r>
              <a:rPr lang="en-IN" sz="2800" dirty="0">
                <a:latin typeface="Arial Narrow" pitchFamily="34" charset="0"/>
              </a:rPr>
              <a:t>, </a:t>
            </a:r>
            <a:r>
              <a:rPr lang="en-IN" sz="2800" b="1" dirty="0">
                <a:latin typeface="Arial Narrow" pitchFamily="34" charset="0"/>
              </a:rPr>
              <a:t>detectors for computed tomography </a:t>
            </a:r>
            <a:r>
              <a:rPr lang="en-IN" sz="2800" dirty="0">
                <a:latin typeface="Arial Narrow" pitchFamily="34" charset="0"/>
              </a:rPr>
              <a:t>and also used in </a:t>
            </a:r>
            <a:r>
              <a:rPr lang="en-IN" sz="2800" b="1" dirty="0">
                <a:latin typeface="Arial Narrow" pitchFamily="34" charset="0"/>
              </a:rPr>
              <a:t>blood gas monitors</a:t>
            </a:r>
            <a:r>
              <a:rPr lang="en-IN" sz="2800" dirty="0">
                <a:latin typeface="Arial Narrow" pitchFamily="34" charset="0"/>
              </a:rPr>
              <a:t>.</a:t>
            </a:r>
          </a:p>
          <a:p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b="1" dirty="0">
                <a:latin typeface="Arial Narrow" pitchFamily="34" charset="0"/>
              </a:rPr>
              <a:t>SELECTION OF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just"/>
            <a:r>
              <a:rPr lang="en-IN" b="1" dirty="0">
                <a:latin typeface="Arial Narrow" pitchFamily="34" charset="0"/>
              </a:rPr>
              <a:t>Nature of measurement required </a:t>
            </a:r>
            <a:r>
              <a:rPr lang="en-IN" dirty="0">
                <a:latin typeface="Arial Narrow" pitchFamily="34" charset="0"/>
              </a:rPr>
              <a:t>(variables to be measured, range of values, accuracy required, reliability required and environmental conditions under which measurement to be made)</a:t>
            </a:r>
          </a:p>
          <a:p>
            <a:pPr algn="just"/>
            <a:r>
              <a:rPr lang="en-IN" b="1" dirty="0">
                <a:latin typeface="Arial Narrow" pitchFamily="34" charset="0"/>
              </a:rPr>
              <a:t>Nature of the output required from the sensor</a:t>
            </a:r>
          </a:p>
          <a:p>
            <a:pPr algn="just"/>
            <a:r>
              <a:rPr lang="en-IN" b="1" dirty="0">
                <a:latin typeface="Arial Narrow" pitchFamily="34" charset="0"/>
              </a:rPr>
              <a:t>Possible sensors can be identified </a:t>
            </a:r>
            <a:r>
              <a:rPr lang="en-IN" dirty="0">
                <a:latin typeface="Arial Narrow" pitchFamily="34" charset="0"/>
              </a:rPr>
              <a:t>(range, accuracy, linearity, speed of response, reliability, maintainability and life)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A system may be defined as a black box which has an input and an output.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6496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1626</Words>
  <Application>Microsoft Office PowerPoint</Application>
  <PresentationFormat>On-screen Show (4:3)</PresentationFormat>
  <Paragraphs>239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Arial Narrow</vt:lpstr>
      <vt:lpstr>Calibri</vt:lpstr>
      <vt:lpstr>Times New Roman</vt:lpstr>
      <vt:lpstr>Wingdings</vt:lpstr>
      <vt:lpstr>Office Theme</vt:lpstr>
      <vt:lpstr>UBMC703- MECHATRONICS</vt:lpstr>
      <vt:lpstr>UNIT 1:MECHATRONICS, SENSORS AND TRANSDUCERS</vt:lpstr>
      <vt:lpstr>UNIT 2: ACTUATION SYSTEMS</vt:lpstr>
      <vt:lpstr>UNIT 3: SYSTEM MODELS AND CONTROLLERS</vt:lpstr>
      <vt:lpstr>UNIT 4: PROGRAMMING LOGIC CONTROLLERS</vt:lpstr>
      <vt:lpstr>UNIT 5: DESIGN OF MECHATRONICS SYSTEM</vt:lpstr>
      <vt:lpstr>UNIT 1:MECHATRONICS, SENSORS AND TRANSDUCERS</vt:lpstr>
      <vt:lpstr>PowerPoint Presentation</vt:lpstr>
      <vt:lpstr>System</vt:lpstr>
      <vt:lpstr>Mechatronic System</vt:lpstr>
      <vt:lpstr>PowerPoint Presentation</vt:lpstr>
      <vt:lpstr>MEASUREMENT SYSTEM </vt:lpstr>
      <vt:lpstr>PowerPoint Presentation</vt:lpstr>
      <vt:lpstr>PowerPoint Presentation</vt:lpstr>
      <vt:lpstr>PowerPoint Presentation</vt:lpstr>
      <vt:lpstr>Control System</vt:lpstr>
      <vt:lpstr>OPEN LOOP CONTROL SYSTEM</vt:lpstr>
      <vt:lpstr>CLOSED LOOP CONTROL SYSTEM</vt:lpstr>
      <vt:lpstr>PowerPoint Presentation</vt:lpstr>
      <vt:lpstr>EXAMPLES </vt:lpstr>
      <vt:lpstr>MICROPROCESSOR BASED CONTROLLERS (SEQUENTIAL CONTROLLERS)</vt:lpstr>
      <vt:lpstr>PowerPoint Presentation</vt:lpstr>
      <vt:lpstr>PowerPoint Presentation</vt:lpstr>
      <vt:lpstr>PowerPoint Presentation</vt:lpstr>
      <vt:lpstr>SENSORS </vt:lpstr>
      <vt:lpstr>PERFORMANCE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OF DISPLACEMENT, POSITION &amp; PROXIMITY SENSOR </vt:lpstr>
      <vt:lpstr>Types of Displacement sensors: </vt:lpstr>
      <vt:lpstr>Potentiometer</vt:lpstr>
      <vt:lpstr>PowerPoint Presentation</vt:lpstr>
      <vt:lpstr>STRAIN GAUGE</vt:lpstr>
      <vt:lpstr>PowerPoint Presentation</vt:lpstr>
      <vt:lpstr>PowerPoint Presentation</vt:lpstr>
      <vt:lpstr>CAPACITIVE SENSORS</vt:lpstr>
      <vt:lpstr>PowerPoint Presentation</vt:lpstr>
      <vt:lpstr>LINEAR VARIABLE DIFFERENTIAL TRANSFORMER</vt:lpstr>
      <vt:lpstr>PowerPoint Presentation</vt:lpstr>
      <vt:lpstr>PROXIMITY SENSORS </vt:lpstr>
      <vt:lpstr>EDDY CURRENT PROXIMITY SENSOR </vt:lpstr>
      <vt:lpstr>INDUCTIVE PROXIMITY SENSORS</vt:lpstr>
      <vt:lpstr>PNEUMATIC PROXIMITY SENSOR </vt:lpstr>
      <vt:lpstr>PROXIMITY SWITCHES</vt:lpstr>
      <vt:lpstr>PowerPoint Presentation</vt:lpstr>
      <vt:lpstr>HALL EFFECT SENSORS</vt:lpstr>
      <vt:lpstr>VELOCITY AND MOTION SENSORS OPTICAL ENCODERS</vt:lpstr>
      <vt:lpstr>TACHOGENERATOR</vt:lpstr>
      <vt:lpstr>PowerPoint Presentation</vt:lpstr>
      <vt:lpstr> FLUID PRESSURE </vt:lpstr>
      <vt:lpstr>PowerPoint Presentation</vt:lpstr>
      <vt:lpstr>PIEZOELECTRIC SENSORS</vt:lpstr>
      <vt:lpstr>TACTILE SENSOR</vt:lpstr>
      <vt:lpstr>LIQUID FLOW SENSORS</vt:lpstr>
      <vt:lpstr>ORIFICE PLATE</vt:lpstr>
      <vt:lpstr>TURBINE FLOW METER</vt:lpstr>
      <vt:lpstr>LIQUID LEVEL</vt:lpstr>
      <vt:lpstr>DIFFERENTIAL PRESSURE SENSOR</vt:lpstr>
      <vt:lpstr>TEMPERATURE SENSOR</vt:lpstr>
      <vt:lpstr>PowerPoint Presentation</vt:lpstr>
      <vt:lpstr>RESISTANCE TEMPERATURE DETECTORS (RTDS)</vt:lpstr>
      <vt:lpstr>PowerPoint Presentation</vt:lpstr>
      <vt:lpstr>THERMISTOR</vt:lpstr>
      <vt:lpstr>THERMOCOUPLE</vt:lpstr>
      <vt:lpstr>PowerPoint Presentation</vt:lpstr>
      <vt:lpstr>LIGHT SENSORS</vt:lpstr>
      <vt:lpstr>PowerPoint Presentation</vt:lpstr>
      <vt:lpstr>APPLICATIONS</vt:lpstr>
      <vt:lpstr>SELECTION OF SENSORS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UBMC703- MECHANTRONICS  LTPC4004</dc:title>
  <dc:creator>ADMIN</dc:creator>
  <cp:lastModifiedBy>KRISHNAKUMAR S K</cp:lastModifiedBy>
  <cp:revision>79</cp:revision>
  <dcterms:created xsi:type="dcterms:W3CDTF">2018-07-24T01:58:18Z</dcterms:created>
  <dcterms:modified xsi:type="dcterms:W3CDTF">2019-07-22T04:01:16Z</dcterms:modified>
</cp:coreProperties>
</file>